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96" r:id="rId2"/>
    <p:sldId id="338" r:id="rId3"/>
    <p:sldId id="311" r:id="rId4"/>
    <p:sldId id="316" r:id="rId5"/>
    <p:sldId id="317" r:id="rId6"/>
    <p:sldId id="318" r:id="rId7"/>
    <p:sldId id="319" r:id="rId8"/>
    <p:sldId id="320" r:id="rId9"/>
    <p:sldId id="321" r:id="rId10"/>
    <p:sldId id="322" r:id="rId11"/>
    <p:sldId id="312" r:id="rId12"/>
    <p:sldId id="323" r:id="rId13"/>
    <p:sldId id="336" r:id="rId14"/>
    <p:sldId id="298" r:id="rId15"/>
    <p:sldId id="308" r:id="rId16"/>
    <p:sldId id="337" r:id="rId17"/>
    <p:sldId id="270" r:id="rId18"/>
    <p:sldId id="324" r:id="rId19"/>
    <p:sldId id="325" r:id="rId20"/>
    <p:sldId id="341" r:id="rId21"/>
    <p:sldId id="313" r:id="rId22"/>
    <p:sldId id="305" r:id="rId23"/>
    <p:sldId id="304" r:id="rId24"/>
    <p:sldId id="329" r:id="rId25"/>
    <p:sldId id="330" r:id="rId26"/>
    <p:sldId id="331" r:id="rId27"/>
    <p:sldId id="332" r:id="rId28"/>
    <p:sldId id="333" r:id="rId29"/>
    <p:sldId id="315" r:id="rId30"/>
    <p:sldId id="334" r:id="rId31"/>
    <p:sldId id="33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Buchan" initials="JB" lastIdx="1" clrIdx="0">
    <p:extLst>
      <p:ext uri="{19B8F6BF-5375-455C-9EA6-DF929625EA0E}">
        <p15:presenceInfo xmlns:p15="http://schemas.microsoft.com/office/powerpoint/2012/main" userId="48dfe2d93d5c97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6B0A1-87EF-4D78-88CE-BBF2E7E3BF54}" v="4" dt="2024-05-02T09:22:25.236"/>
    <p1510:client id="{C2693FCA-722B-445E-8DFC-1B2C86A0173E}" v="12" dt="2024-05-02T10:42:00.0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842" autoAdjust="0"/>
  </p:normalViewPr>
  <p:slideViewPr>
    <p:cSldViewPr snapToGrid="0">
      <p:cViewPr varScale="1">
        <p:scale>
          <a:sx n="85" d="100"/>
          <a:sy n="85" d="100"/>
        </p:scale>
        <p:origin x="1554" y="84"/>
      </p:cViewPr>
      <p:guideLst/>
    </p:cSldViewPr>
  </p:slideViewPr>
  <p:notesTextViewPr>
    <p:cViewPr>
      <p:scale>
        <a:sx n="1" d="1"/>
        <a:sy n="1" d="1"/>
      </p:scale>
      <p:origin x="0" y="0"/>
    </p:cViewPr>
  </p:notesTextViewPr>
  <p:sorterViewPr>
    <p:cViewPr>
      <p:scale>
        <a:sx n="100" d="100"/>
        <a:sy n="100" d="100"/>
      </p:scale>
      <p:origin x="0" y="-2707"/>
    </p:cViewPr>
  </p:sorterViewPr>
  <p:notesViewPr>
    <p:cSldViewPr snapToGrid="0">
      <p:cViewPr varScale="1">
        <p:scale>
          <a:sx n="63" d="100"/>
          <a:sy n="63" d="100"/>
        </p:scale>
        <p:origin x="313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e Sander" clId="Web-{C2693FCA-722B-445E-8DFC-1B2C86A0173E}"/>
    <pc:docChg chg="modSld">
      <pc:chgData name="Lynne Sander" userId="" providerId="" clId="Web-{C2693FCA-722B-445E-8DFC-1B2C86A0173E}" dt="2024-05-02T10:42:00.031" v="11"/>
      <pc:docMkLst>
        <pc:docMk/>
      </pc:docMkLst>
      <pc:sldChg chg="modSp">
        <pc:chgData name="Lynne Sander" userId="" providerId="" clId="Web-{C2693FCA-722B-445E-8DFC-1B2C86A0173E}" dt="2024-05-02T10:41:53.546" v="5"/>
        <pc:sldMkLst>
          <pc:docMk/>
          <pc:sldMk cId="930310621" sldId="318"/>
        </pc:sldMkLst>
        <pc:graphicFrameChg chg="mod modGraphic">
          <ac:chgData name="Lynne Sander" userId="" providerId="" clId="Web-{C2693FCA-722B-445E-8DFC-1B2C86A0173E}" dt="2024-05-02T10:41:53.546" v="5"/>
          <ac:graphicFrameMkLst>
            <pc:docMk/>
            <pc:sldMk cId="930310621" sldId="318"/>
            <ac:graphicFrameMk id="5" creationId="{10905A96-34B2-427F-97C7-CE980DD27142}"/>
          </ac:graphicFrameMkLst>
        </pc:graphicFrameChg>
      </pc:sldChg>
      <pc:sldChg chg="modSp">
        <pc:chgData name="Lynne Sander" userId="" providerId="" clId="Web-{C2693FCA-722B-445E-8DFC-1B2C86A0173E}" dt="2024-05-02T10:42:00.031" v="11"/>
        <pc:sldMkLst>
          <pc:docMk/>
          <pc:sldMk cId="1578079784" sldId="320"/>
        </pc:sldMkLst>
        <pc:graphicFrameChg chg="mod modGraphic">
          <ac:chgData name="Lynne Sander" userId="" providerId="" clId="Web-{C2693FCA-722B-445E-8DFC-1B2C86A0173E}" dt="2024-05-02T10:42:00.031" v="11"/>
          <ac:graphicFrameMkLst>
            <pc:docMk/>
            <pc:sldMk cId="1578079784" sldId="320"/>
            <ac:graphicFrameMk id="4" creationId="{17D52CC4-75F0-4CDF-811F-47911DBCA8E4}"/>
          </ac:graphicFrameMkLst>
        </pc:graphicFrameChg>
      </pc:sldChg>
    </pc:docChg>
  </pc:docChgLst>
  <pc:docChgLst>
    <pc:chgData name="Lynne Sander" clId="Web-{1BB6B0A1-87EF-4D78-88CE-BBF2E7E3BF54}"/>
    <pc:docChg chg="modSld">
      <pc:chgData name="Lynne Sander" userId="" providerId="" clId="Web-{1BB6B0A1-87EF-4D78-88CE-BBF2E7E3BF54}" dt="2024-05-02T09:22:25.236" v="3" actId="20577"/>
      <pc:docMkLst>
        <pc:docMk/>
      </pc:docMkLst>
      <pc:sldChg chg="modSp">
        <pc:chgData name="Lynne Sander" userId="" providerId="" clId="Web-{1BB6B0A1-87EF-4D78-88CE-BBF2E7E3BF54}" dt="2024-05-02T09:22:25.236" v="3" actId="20577"/>
        <pc:sldMkLst>
          <pc:docMk/>
          <pc:sldMk cId="4114747370" sldId="296"/>
        </pc:sldMkLst>
        <pc:spChg chg="mod">
          <ac:chgData name="Lynne Sander" userId="" providerId="" clId="Web-{1BB6B0A1-87EF-4D78-88CE-BBF2E7E3BF54}" dt="2024-05-02T09:22:25.236" v="3" actId="20577"/>
          <ac:spMkLst>
            <pc:docMk/>
            <pc:sldMk cId="4114747370" sldId="296"/>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2CB662-BE3B-44DF-A58F-7CCBC5DABA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65B181-8421-4354-BC9E-F12EA41A754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6B7639-5CD3-48A0-AC28-D0571601F29A}" type="datetimeFigureOut">
              <a:rPr lang="en-GB" smtClean="0"/>
              <a:t>02/05/2024</a:t>
            </a:fld>
            <a:endParaRPr lang="en-GB"/>
          </a:p>
        </p:txBody>
      </p:sp>
      <p:sp>
        <p:nvSpPr>
          <p:cNvPr id="4" name="Footer Placeholder 3">
            <a:extLst>
              <a:ext uri="{FF2B5EF4-FFF2-40B4-BE49-F238E27FC236}">
                <a16:creationId xmlns:a16="http://schemas.microsoft.com/office/drawing/2014/main" id="{BCEE76C4-AB43-4BCC-ACB2-2F6375AD053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3EFD110-957B-4817-AE10-ABC88FA09E6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ACF411-AE70-4570-9400-6535C359BAE4}" type="slidenum">
              <a:rPr lang="en-GB" smtClean="0"/>
              <a:t>‹#›</a:t>
            </a:fld>
            <a:endParaRPr lang="en-GB"/>
          </a:p>
        </p:txBody>
      </p:sp>
    </p:spTree>
    <p:extLst>
      <p:ext uri="{BB962C8B-B14F-4D97-AF65-F5344CB8AC3E}">
        <p14:creationId xmlns:p14="http://schemas.microsoft.com/office/powerpoint/2010/main" val="401343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693ED2-C1A0-4437-8696-F4C73BCD1B89}" type="datetimeFigureOut">
              <a:rPr lang="en-GB" smtClean="0"/>
              <a:t>02/05/2024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57CB7-6E1C-406E-8D23-A380A12DE808}" type="slidenum">
              <a:rPr lang="en-GB" smtClean="0"/>
              <a:t>‹#›</a:t>
            </a:fld>
            <a:endParaRPr lang="en-GB"/>
          </a:p>
        </p:txBody>
      </p:sp>
    </p:spTree>
    <p:extLst>
      <p:ext uri="{BB962C8B-B14F-4D97-AF65-F5344CB8AC3E}">
        <p14:creationId xmlns:p14="http://schemas.microsoft.com/office/powerpoint/2010/main" val="282145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a:t>
            </a:fld>
            <a:endParaRPr lang="en-GB"/>
          </a:p>
        </p:txBody>
      </p:sp>
    </p:spTree>
    <p:extLst>
      <p:ext uri="{BB962C8B-B14F-4D97-AF65-F5344CB8AC3E}">
        <p14:creationId xmlns:p14="http://schemas.microsoft.com/office/powerpoint/2010/main" val="1860925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a login to access this data</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13</a:t>
            </a:fld>
            <a:endParaRPr lang="en-GB"/>
          </a:p>
        </p:txBody>
      </p:sp>
    </p:spTree>
    <p:extLst>
      <p:ext uri="{BB962C8B-B14F-4D97-AF65-F5344CB8AC3E}">
        <p14:creationId xmlns:p14="http://schemas.microsoft.com/office/powerpoint/2010/main" val="233720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&gt;2x risk of Cystoid Macular Oedema</a:t>
            </a:r>
          </a:p>
          <a:p>
            <a:r>
              <a:rPr lang="en-GB" sz="1200" kern="1200" dirty="0">
                <a:solidFill>
                  <a:schemeClr val="tx1"/>
                </a:solidFill>
                <a:effectLst/>
                <a:latin typeface="+mn-lt"/>
                <a:ea typeface="+mn-ea"/>
                <a:cs typeface="+mn-cs"/>
              </a:rPr>
              <a:t>RCOphth NOD, Report 1: visual outcomes and complications. </a:t>
            </a:r>
          </a:p>
          <a:p>
            <a:r>
              <a:rPr lang="en-GB" sz="1200" i="1" kern="1200" dirty="0">
                <a:solidFill>
                  <a:schemeClr val="tx1"/>
                </a:solidFill>
                <a:effectLst/>
                <a:latin typeface="+mn-lt"/>
                <a:ea typeface="+mn-ea"/>
                <a:cs typeface="+mn-cs"/>
              </a:rPr>
              <a:t>Eye (</a:t>
            </a:r>
            <a:r>
              <a:rPr lang="en-GB" sz="1200" i="1" kern="1200" dirty="0" err="1">
                <a:solidFill>
                  <a:schemeClr val="tx1"/>
                </a:solidFill>
                <a:effectLst/>
                <a:latin typeface="+mn-lt"/>
                <a:ea typeface="+mn-ea"/>
                <a:cs typeface="+mn-cs"/>
              </a:rPr>
              <a:t>Lond</a:t>
            </a:r>
            <a:r>
              <a:rPr lang="en-GB" sz="1200" i="1" kern="1200" dirty="0">
                <a:solidFill>
                  <a:schemeClr val="tx1"/>
                </a:solidFill>
                <a:effectLst/>
                <a:latin typeface="+mn-lt"/>
                <a:ea typeface="+mn-ea"/>
                <a:cs typeface="+mn-cs"/>
              </a:rPr>
              <a:t>) 2015; </a:t>
            </a:r>
            <a:r>
              <a:rPr lang="en-GB" sz="1200" b="1" i="1" kern="1200" dirty="0">
                <a:solidFill>
                  <a:schemeClr val="tx1"/>
                </a:solidFill>
                <a:effectLst/>
                <a:latin typeface="+mn-lt"/>
                <a:ea typeface="+mn-ea"/>
                <a:cs typeface="+mn-cs"/>
              </a:rPr>
              <a:t>29(4): 552-60. </a:t>
            </a:r>
            <a:r>
              <a:rPr lang="en-GB" sz="1200" kern="1200" dirty="0">
                <a:solidFill>
                  <a:schemeClr val="tx1"/>
                </a:solidFill>
                <a:effectLst/>
                <a:latin typeface="+mn-lt"/>
                <a:ea typeface="+mn-ea"/>
                <a:cs typeface="+mn-cs"/>
              </a:rPr>
              <a:t>Day AC, Donachie PH, Sparrow JM, Johnston RL. </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7x risk of presumed infectious endophthalmitis</a:t>
            </a:r>
          </a:p>
          <a:p>
            <a:r>
              <a:rPr lang="en-GB" sz="1200" kern="1200" dirty="0">
                <a:solidFill>
                  <a:schemeClr val="tx1"/>
                </a:solidFill>
                <a:effectLst/>
                <a:latin typeface="+mn-lt"/>
                <a:ea typeface="+mn-ea"/>
                <a:cs typeface="+mn-cs"/>
              </a:rPr>
              <a:t>RCOphth NOD, Report 10: Risk factors for post-cataract surgery endophthalmitis. </a:t>
            </a:r>
          </a:p>
          <a:p>
            <a:r>
              <a:rPr lang="en-GB" sz="1200" i="1" kern="1200" dirty="0">
                <a:solidFill>
                  <a:schemeClr val="tx1"/>
                </a:solidFill>
                <a:effectLst/>
                <a:latin typeface="+mn-lt"/>
                <a:ea typeface="+mn-ea"/>
                <a:cs typeface="+mn-cs"/>
              </a:rPr>
              <a:t>Accepted for publication</a:t>
            </a:r>
            <a:r>
              <a:rPr lang="en-GB" sz="1200" kern="1200" dirty="0">
                <a:solidFill>
                  <a:schemeClr val="tx1"/>
                </a:solidFill>
                <a:effectLst/>
                <a:latin typeface="+mn-lt"/>
                <a:ea typeface="+mn-ea"/>
                <a:cs typeface="+mn-cs"/>
              </a:rPr>
              <a:t>: Ophthalmology, May 2023. Liying Low, Vishal Shah, Charlotte FE Norridge, Paul HJ Donachie, John C Buchan</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20x risk of retinal detachment in 1</a:t>
            </a:r>
            <a:r>
              <a:rPr lang="en-GB" sz="1200" kern="1200" baseline="30000" dirty="0">
                <a:solidFill>
                  <a:schemeClr val="tx1"/>
                </a:solidFill>
                <a:effectLst/>
                <a:latin typeface="+mn-lt"/>
                <a:ea typeface="+mn-ea"/>
                <a:cs typeface="+mn-cs"/>
              </a:rPr>
              <a:t>st</a:t>
            </a:r>
            <a:r>
              <a:rPr lang="en-GB" sz="1200" kern="1200" dirty="0">
                <a:solidFill>
                  <a:schemeClr val="tx1"/>
                </a:solidFill>
                <a:effectLst/>
                <a:latin typeface="+mn-lt"/>
                <a:ea typeface="+mn-ea"/>
                <a:cs typeface="+mn-cs"/>
              </a:rPr>
              <a:t> postoperative year</a:t>
            </a:r>
          </a:p>
          <a:p>
            <a:r>
              <a:rPr lang="en-GB" sz="1200" kern="1200" dirty="0">
                <a:solidFill>
                  <a:schemeClr val="tx1"/>
                </a:solidFill>
                <a:effectLst/>
                <a:latin typeface="+mn-lt"/>
                <a:ea typeface="+mn-ea"/>
                <a:cs typeface="+mn-cs"/>
              </a:rPr>
              <a:t>RCOphth NOD, Report 3: Pseudophakic Retinal Detachment. </a:t>
            </a:r>
            <a:r>
              <a:rPr lang="en-GB" sz="1200" i="1" kern="1200" dirty="0">
                <a:solidFill>
                  <a:schemeClr val="tx1"/>
                </a:solidFill>
                <a:effectLst/>
                <a:latin typeface="+mn-lt"/>
                <a:ea typeface="+mn-ea"/>
                <a:cs typeface="+mn-cs"/>
              </a:rPr>
              <a:t>Ophthalmology 2016; </a:t>
            </a:r>
            <a:r>
              <a:rPr lang="en-GB" sz="1200" b="1" i="1" kern="1200" dirty="0">
                <a:solidFill>
                  <a:schemeClr val="tx1"/>
                </a:solidFill>
                <a:effectLst/>
                <a:latin typeface="+mn-lt"/>
                <a:ea typeface="+mn-ea"/>
                <a:cs typeface="+mn-cs"/>
              </a:rPr>
              <a:t>123(8): 1711-5. </a:t>
            </a:r>
            <a:r>
              <a:rPr lang="en-GB" sz="1200" i="1" kern="1200" dirty="0">
                <a:solidFill>
                  <a:schemeClr val="tx1"/>
                </a:solidFill>
                <a:effectLst/>
                <a:latin typeface="+mn-lt"/>
                <a:ea typeface="+mn-ea"/>
                <a:cs typeface="+mn-cs"/>
              </a:rPr>
              <a:t>Day AC, Donachie PHJ, Sparrow JM, Johnston RL.</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16x increase risk of severe vision loss when (absolute risk of 3.1% risk of severe visual loss (loss of 0.6LogMAR or more) when PCR occurs compared to baseline UK risk of SVL of 0.2% (NOD paper submitted for publication)</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14</a:t>
            </a:fld>
            <a:endParaRPr lang="en-GB"/>
          </a:p>
        </p:txBody>
      </p:sp>
    </p:spTree>
    <p:extLst>
      <p:ext uri="{BB962C8B-B14F-4D97-AF65-F5344CB8AC3E}">
        <p14:creationId xmlns:p14="http://schemas.microsoft.com/office/powerpoint/2010/main" val="3867080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Table 1 in the main report gives the national rates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Data available in appendix N &amp; five-year data for your centre is in Appendix T or behind the login at </a:t>
            </a:r>
            <a:r>
              <a:rPr lang="en-GB" sz="1200"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sz="1800" dirty="0">
              <a:solidFill>
                <a:srgbClr val="000000"/>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15</a:t>
            </a:fld>
            <a:endParaRPr lang="en-GB"/>
          </a:p>
        </p:txBody>
      </p:sp>
    </p:spTree>
    <p:extLst>
      <p:ext uri="{BB962C8B-B14F-4D97-AF65-F5344CB8AC3E}">
        <p14:creationId xmlns:p14="http://schemas.microsoft.com/office/powerpoint/2010/main" val="374429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a login to access this data</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16</a:t>
            </a:fld>
            <a:endParaRPr lang="en-GB"/>
          </a:p>
        </p:txBody>
      </p:sp>
    </p:spTree>
    <p:extLst>
      <p:ext uri="{BB962C8B-B14F-4D97-AF65-F5344CB8AC3E}">
        <p14:creationId xmlns:p14="http://schemas.microsoft.com/office/powerpoint/2010/main" val="1154524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highlight>
                  <a:srgbClr val="FFFF00"/>
                </a:highlight>
              </a:rPr>
              <a:t>five-year data for your centre is in Appendix T or you can create a longer series of annual results behind the login at </a:t>
            </a:r>
            <a:r>
              <a:rPr lang="en-GB"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17</a:t>
            </a:fld>
            <a:endParaRPr lang="en-GB"/>
          </a:p>
        </p:txBody>
      </p:sp>
    </p:spTree>
    <p:extLst>
      <p:ext uri="{BB962C8B-B14F-4D97-AF65-F5344CB8AC3E}">
        <p14:creationId xmlns:p14="http://schemas.microsoft.com/office/powerpoint/2010/main" val="2678102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highlight>
                  <a:srgbClr val="FFFF00"/>
                </a:highlight>
              </a:rPr>
              <a:t>five year data for your centre is in Appendix T or you can create a longer series of annual results behind the login at </a:t>
            </a:r>
            <a:r>
              <a:rPr lang="en-GB"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18</a:t>
            </a:fld>
            <a:endParaRPr lang="en-GB"/>
          </a:p>
        </p:txBody>
      </p:sp>
    </p:spTree>
    <p:extLst>
      <p:ext uri="{BB962C8B-B14F-4D97-AF65-F5344CB8AC3E}">
        <p14:creationId xmlns:p14="http://schemas.microsoft.com/office/powerpoint/2010/main" val="3115603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a:solidFill>
                  <a:schemeClr val="tx1"/>
                </a:solidFill>
                <a:highlight>
                  <a:srgbClr val="FFFF00"/>
                </a:highlight>
              </a:rPr>
              <a:t>Action points to improve postoperative data collection can be discussed during the audit meeting</a:t>
            </a:r>
          </a:p>
        </p:txBody>
      </p:sp>
      <p:sp>
        <p:nvSpPr>
          <p:cNvPr id="4" name="Slide Number Placeholder 3"/>
          <p:cNvSpPr>
            <a:spLocks noGrp="1"/>
          </p:cNvSpPr>
          <p:nvPr>
            <p:ph type="sldNum" sz="quarter" idx="5"/>
          </p:nvPr>
        </p:nvSpPr>
        <p:spPr/>
        <p:txBody>
          <a:bodyPr/>
          <a:lstStyle/>
          <a:p>
            <a:fld id="{77F57CB7-6E1C-406E-8D23-A380A12DE808}" type="slidenum">
              <a:rPr lang="en-GB" smtClean="0"/>
              <a:t>19</a:t>
            </a:fld>
            <a:endParaRPr lang="en-GB"/>
          </a:p>
        </p:txBody>
      </p:sp>
    </p:spTree>
    <p:extLst>
      <p:ext uri="{BB962C8B-B14F-4D97-AF65-F5344CB8AC3E}">
        <p14:creationId xmlns:p14="http://schemas.microsoft.com/office/powerpoint/2010/main" val="1321150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Appendix O of the annual NOD report gives more detailed breakdown over the past 5 years</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22</a:t>
            </a:fld>
            <a:endParaRPr lang="en-GB"/>
          </a:p>
        </p:txBody>
      </p:sp>
    </p:spTree>
    <p:extLst>
      <p:ext uri="{BB962C8B-B14F-4D97-AF65-F5344CB8AC3E}">
        <p14:creationId xmlns:p14="http://schemas.microsoft.com/office/powerpoint/2010/main" val="309292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blue line is a centre. Around half of the centres offer zero training in cataract surgery</a:t>
            </a:r>
          </a:p>
        </p:txBody>
      </p:sp>
      <p:sp>
        <p:nvSpPr>
          <p:cNvPr id="4" name="Slide Number Placeholder 3"/>
          <p:cNvSpPr>
            <a:spLocks noGrp="1"/>
          </p:cNvSpPr>
          <p:nvPr>
            <p:ph type="sldNum" sz="quarter" idx="5"/>
          </p:nvPr>
        </p:nvSpPr>
        <p:spPr/>
        <p:txBody>
          <a:bodyPr/>
          <a:lstStyle/>
          <a:p>
            <a:fld id="{77F57CB7-6E1C-406E-8D23-A380A12DE808}" type="slidenum">
              <a:rPr lang="en-GB" smtClean="0"/>
              <a:t>23</a:t>
            </a:fld>
            <a:endParaRPr lang="en-GB"/>
          </a:p>
        </p:txBody>
      </p:sp>
    </p:spTree>
    <p:extLst>
      <p:ext uri="{BB962C8B-B14F-4D97-AF65-F5344CB8AC3E}">
        <p14:creationId xmlns:p14="http://schemas.microsoft.com/office/powerpoint/2010/main" val="3524212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Appendix K </a:t>
            </a:r>
            <a:r>
              <a:rPr lang="en-GB" sz="1200" kern="1200" dirty="0">
                <a:solidFill>
                  <a:schemeClr val="tx1"/>
                </a:solidFill>
                <a:effectLst/>
                <a:latin typeface="+mn-lt"/>
                <a:ea typeface="+mn-ea"/>
                <a:cs typeface="+mn-cs"/>
              </a:rPr>
              <a:t>gives the percentage of operations for each surgeon grade from your centre</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25</a:t>
            </a:fld>
            <a:endParaRPr lang="en-GB"/>
          </a:p>
        </p:txBody>
      </p:sp>
    </p:spTree>
    <p:extLst>
      <p:ext uri="{BB962C8B-B14F-4D97-AF65-F5344CB8AC3E}">
        <p14:creationId xmlns:p14="http://schemas.microsoft.com/office/powerpoint/2010/main" val="58053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4</a:t>
            </a:fld>
            <a:endParaRPr lang="en-GB"/>
          </a:p>
        </p:txBody>
      </p:sp>
    </p:spTree>
    <p:extLst>
      <p:ext uri="{BB962C8B-B14F-4D97-AF65-F5344CB8AC3E}">
        <p14:creationId xmlns:p14="http://schemas.microsoft.com/office/powerpoint/2010/main" val="97285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highlight>
                  <a:srgbClr val="FFFF00"/>
                </a:highlight>
              </a:rPr>
              <a:t>Action points to improve training opportunities or alternatively to get ST1-ST2 trained in ISTC locally (if the lowest complexity cases are being operated upon in centres currently not providing training to the least experienced surgeons)</a:t>
            </a:r>
            <a:endParaRPr lang="en-GB" dirty="0">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26</a:t>
            </a:fld>
            <a:endParaRPr lang="en-GB"/>
          </a:p>
        </p:txBody>
      </p:sp>
    </p:spTree>
    <p:extLst>
      <p:ext uri="{BB962C8B-B14F-4D97-AF65-F5344CB8AC3E}">
        <p14:creationId xmlns:p14="http://schemas.microsoft.com/office/powerpoint/2010/main" val="1706965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optional section if you feel there is local interest in ISBCS (although it is recommend practice to offer ISBCS by NICE in NG77 which states:</a:t>
            </a:r>
          </a:p>
          <a:p>
            <a:endParaRPr lang="en-GB" dirty="0"/>
          </a:p>
          <a:p>
            <a:r>
              <a:rPr lang="en-GB" dirty="0"/>
              <a:t>10.2.7 Recommendation 34. </a:t>
            </a:r>
          </a:p>
          <a:p>
            <a:r>
              <a:rPr lang="en-GB" dirty="0"/>
              <a:t>Offer second-eye cataract surgery using the same criteria as for the first-eye surgery (see section 6 for referral for cataract surgery). 35. Consider bilateral simultaneous cataract surgery for  people who are at low risk of ocular complications during and after surgery or  people who need to have general anaesthesia for cataract surgery but for whom general anaesthesia carries an increased risk of complications or distress. </a:t>
            </a:r>
          </a:p>
          <a:p>
            <a:endParaRPr lang="en-GB" dirty="0"/>
          </a:p>
          <a:p>
            <a:r>
              <a:rPr lang="en-GB" dirty="0"/>
              <a:t>The NOD reports overall figures, but w</a:t>
            </a:r>
            <a:r>
              <a:rPr lang="en-GB" sz="1200" kern="1200" dirty="0">
                <a:solidFill>
                  <a:schemeClr val="tx1"/>
                </a:solidFill>
                <a:effectLst/>
                <a:latin typeface="+mn-lt"/>
                <a:ea typeface="+mn-ea"/>
                <a:cs typeface="+mn-cs"/>
              </a:rPr>
              <a:t>e do not report the) number of ISBCS cases for centres (appendix P)</a:t>
            </a: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28</a:t>
            </a:fld>
            <a:endParaRPr lang="en-GB"/>
          </a:p>
        </p:txBody>
      </p:sp>
    </p:spTree>
    <p:extLst>
      <p:ext uri="{BB962C8B-B14F-4D97-AF65-F5344CB8AC3E}">
        <p14:creationId xmlns:p14="http://schemas.microsoft.com/office/powerpoint/2010/main" val="295403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F57CB7-6E1C-406E-8D23-A380A12DE808}" type="slidenum">
              <a:rPr lang="en-GB" smtClean="0"/>
              <a:t>30</a:t>
            </a:fld>
            <a:endParaRPr lang="en-GB"/>
          </a:p>
        </p:txBody>
      </p:sp>
    </p:spTree>
    <p:extLst>
      <p:ext uri="{BB962C8B-B14F-4D97-AF65-F5344CB8AC3E}">
        <p14:creationId xmlns:p14="http://schemas.microsoft.com/office/powerpoint/2010/main" val="3420693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31</a:t>
            </a:fld>
            <a:endParaRPr lang="en-GB"/>
          </a:p>
        </p:txBody>
      </p:sp>
    </p:spTree>
    <p:extLst>
      <p:ext uri="{BB962C8B-B14F-4D97-AF65-F5344CB8AC3E}">
        <p14:creationId xmlns:p14="http://schemas.microsoft.com/office/powerpoint/2010/main" val="2355629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Appendix K has the data for your centre and overall</a:t>
            </a:r>
          </a:p>
          <a:p>
            <a:r>
              <a:rPr lang="en-GB" dirty="0"/>
              <a:t>Appendix Q has the previous 5 years case ascertainment for your centre and overall</a:t>
            </a:r>
          </a:p>
          <a:p>
            <a:endParaRPr lang="en-GB" dirty="0"/>
          </a:p>
          <a:p>
            <a:r>
              <a:rPr lang="en-GB" dirty="0"/>
              <a:t>If your case ascertainment is 100% then </a:t>
            </a:r>
            <a:r>
              <a:rPr lang="en-GB" sz="1200" kern="1200" dirty="0">
                <a:solidFill>
                  <a:schemeClr val="tx1"/>
                </a:solidFill>
                <a:effectLst/>
                <a:latin typeface="+mn-lt"/>
                <a:ea typeface="+mn-ea"/>
                <a:cs typeface="+mn-cs"/>
              </a:rPr>
              <a:t>this may be due to a time lag in reporting to NHS Digital and DHCW (so you report more cases to the NOD than you have to NHS Data/DHCW).</a:t>
            </a:r>
          </a:p>
          <a:p>
            <a:endParaRPr lang="en-GB" dirty="0"/>
          </a:p>
          <a:p>
            <a:r>
              <a:rPr lang="en-GB" sz="1200" kern="1200" dirty="0">
                <a:solidFill>
                  <a:schemeClr val="tx1"/>
                </a:solidFill>
                <a:effectLst/>
                <a:latin typeface="+mn-lt"/>
                <a:ea typeface="+mn-ea"/>
                <a:cs typeface="+mn-cs"/>
              </a:rPr>
              <a:t>If you are noticing a large deficit in case ascertainment there can be other reasons for this. Some centres have gone through mergers and do not have the EMR on all sites yet. Some centres on paper based notes who are submitting via an excel spreadsheet, do not supply data for all operations for various reasons.</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5</a:t>
            </a:fld>
            <a:endParaRPr lang="en-GB"/>
          </a:p>
        </p:txBody>
      </p:sp>
    </p:spTree>
    <p:extLst>
      <p:ext uri="{BB962C8B-B14F-4D97-AF65-F5344CB8AC3E}">
        <p14:creationId xmlns:p14="http://schemas.microsoft.com/office/powerpoint/2010/main" val="2479681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Data available in Appendix L (pre-op VA) for this year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Historic data for  your centre is in Appendix S with VA data for past 5 years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To further understand your centre’s data capture on VA before and after surgery, Appendix U gives the % of eyes with VA data at different time points</a:t>
            </a:r>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6</a:t>
            </a:fld>
            <a:endParaRPr lang="en-GB"/>
          </a:p>
        </p:txBody>
      </p:sp>
    </p:spTree>
    <p:extLst>
      <p:ext uri="{BB962C8B-B14F-4D97-AF65-F5344CB8AC3E}">
        <p14:creationId xmlns:p14="http://schemas.microsoft.com/office/powerpoint/2010/main" val="29297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highlight>
                <a:srgbClr val="FFFF00"/>
              </a:highlight>
            </a:endParaRPr>
          </a:p>
          <a:p>
            <a:r>
              <a:rPr lang="en-GB" sz="1400" dirty="0">
                <a:solidFill>
                  <a:schemeClr val="tx1"/>
                </a:solidFill>
                <a:highlight>
                  <a:srgbClr val="FFFF00"/>
                </a:highlight>
              </a:rPr>
              <a:t>Data available in Appendix L (post-op VA) and historic data for  your centre is in Appendix S with VA data for the past 5 NHS years</a:t>
            </a:r>
          </a:p>
          <a:p>
            <a:endParaRPr lang="en-GB" sz="1400" dirty="0">
              <a:solidFill>
                <a:schemeClr val="tx1"/>
              </a:solidFill>
              <a:highlight>
                <a:srgbClr val="FFFF00"/>
              </a:highlight>
            </a:endParaRPr>
          </a:p>
          <a:p>
            <a:r>
              <a:rPr lang="en-GB" sz="1200" dirty="0">
                <a:solidFill>
                  <a:schemeClr val="tx1"/>
                </a:solidFill>
                <a:highlight>
                  <a:srgbClr val="FFFF00"/>
                </a:highlight>
              </a:rPr>
              <a:t>To further understand your centres data capture on VA before and after surgery, Appendix U gives the % of eyes with VA data at different time points</a:t>
            </a: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7</a:t>
            </a:fld>
            <a:endParaRPr lang="en-GB"/>
          </a:p>
        </p:txBody>
      </p:sp>
    </p:spTree>
    <p:extLst>
      <p:ext uri="{BB962C8B-B14F-4D97-AF65-F5344CB8AC3E}">
        <p14:creationId xmlns:p14="http://schemas.microsoft.com/office/powerpoint/2010/main" val="1419500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 and more details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Data available in Appendix L and historic data for  your centre is in Appendix S with VA data for the past 5 years (including this year so you could just pull the table from appendix 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To further understand your centres data capture on VA before and after surgery, Appendix U gives the % of eyes with VA data at different time 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8</a:t>
            </a:fld>
            <a:endParaRPr lang="en-GB"/>
          </a:p>
        </p:txBody>
      </p:sp>
    </p:spTree>
    <p:extLst>
      <p:ext uri="{BB962C8B-B14F-4D97-AF65-F5344CB8AC3E}">
        <p14:creationId xmlns:p14="http://schemas.microsoft.com/office/powerpoint/2010/main" val="2617606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1 of the annual report gives national proportions and more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Your local data on VA change is available in Appendix L (and Appendix M gives you the postop data broken down for 1</a:t>
            </a:r>
            <a:r>
              <a:rPr lang="en-GB" sz="1200" baseline="30000" dirty="0">
                <a:solidFill>
                  <a:schemeClr val="tx1"/>
                </a:solidFill>
                <a:highlight>
                  <a:srgbClr val="FFFF00"/>
                </a:highlight>
              </a:rPr>
              <a:t>st</a:t>
            </a:r>
            <a:r>
              <a:rPr lang="en-GB" sz="1200" dirty="0">
                <a:solidFill>
                  <a:schemeClr val="tx1"/>
                </a:solidFill>
                <a:highlight>
                  <a:srgbClr val="FFFF00"/>
                </a:highlight>
              </a:rPr>
              <a:t> and 2</a:t>
            </a:r>
            <a:r>
              <a:rPr lang="en-GB" sz="1200" baseline="30000" dirty="0">
                <a:solidFill>
                  <a:schemeClr val="tx1"/>
                </a:solidFill>
                <a:highlight>
                  <a:srgbClr val="FFFF00"/>
                </a:highlight>
              </a:rPr>
              <a:t>nd</a:t>
            </a:r>
            <a:r>
              <a:rPr lang="en-GB" sz="1200" dirty="0">
                <a:solidFill>
                  <a:schemeClr val="tx1"/>
                </a:solidFill>
                <a:highlight>
                  <a:srgbClr val="FFFF00"/>
                </a:highlight>
              </a:rPr>
              <a:t> eyes)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number of operations eligible for postop VA results is lower than the total operations done, because the eyes operated in the last few weeks of the audit year, have not had sufficient time to gather post operative VA data by the time the data is submitted to the NOD. As of 2024, the data submissions will be later in the year to allow more of the later operations in an audit year to have follow up data recorded. This will also allow postoperative results to be produced for the complete audit year instead of excluding operations from February and March. </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9</a:t>
            </a:fld>
            <a:endParaRPr lang="en-GB"/>
          </a:p>
        </p:txBody>
      </p:sp>
    </p:spTree>
    <p:extLst>
      <p:ext uri="{BB962C8B-B14F-4D97-AF65-F5344CB8AC3E}">
        <p14:creationId xmlns:p14="http://schemas.microsoft.com/office/powerpoint/2010/main" val="2345770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highlight>
                  <a:srgbClr val="FFFF00"/>
                </a:highlight>
              </a:rPr>
              <a:t>Action points may be developed in discussion during audit meetings.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10</a:t>
            </a:fld>
            <a:endParaRPr lang="en-GB"/>
          </a:p>
        </p:txBody>
      </p:sp>
    </p:spTree>
    <p:extLst>
      <p:ext uri="{BB962C8B-B14F-4D97-AF65-F5344CB8AC3E}">
        <p14:creationId xmlns:p14="http://schemas.microsoft.com/office/powerpoint/2010/main" val="358256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Data available in appendix N &amp; five-year data for your centre in Appendix T or behind the login at </a:t>
            </a:r>
            <a:r>
              <a:rPr lang="en-GB" sz="1200" dirty="0">
                <a:solidFill>
                  <a:srgbClr val="000000"/>
                </a:solidFill>
                <a:highlight>
                  <a:srgbClr val="FFFF00"/>
                </a:highlight>
                <a:hlinkClick r:id="rId3">
                  <a:extLst>
                    <a:ext uri="{A12FA001-AC4F-418D-AE19-62706E023703}">
                      <ahyp:hlinkClr xmlns:ahyp="http://schemas.microsoft.com/office/drawing/2018/hyperlinkcolor" val="tx"/>
                    </a:ext>
                  </a:extLst>
                </a:hlinkClick>
              </a:rPr>
              <a:t>www.nodaudit.org.uk</a:t>
            </a:r>
            <a:endParaRPr lang="en-GB" sz="1200" dirty="0">
              <a:solidFill>
                <a:srgbClr val="00000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highlight>
                  <a:srgbClr val="FFFF00"/>
                </a:highlight>
              </a:rPr>
              <a:t>For clarity – it could be communicated that the Vision Loss definition includes the following:</a:t>
            </a:r>
          </a:p>
          <a:p>
            <a:r>
              <a:rPr lang="en-GB" sz="1200" kern="1200" dirty="0">
                <a:solidFill>
                  <a:schemeClr val="tx1"/>
                </a:solidFill>
                <a:effectLst/>
                <a:highlight>
                  <a:srgbClr val="FFFF00"/>
                </a:highlight>
                <a:latin typeface="+mn-lt"/>
                <a:ea typeface="+mn-ea"/>
                <a:cs typeface="+mn-cs"/>
              </a:rPr>
              <a:t>• For eyes with a preoperative VA of &lt;1.00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a loss of ≥0.30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(doubling or worse of </a:t>
            </a:r>
          </a:p>
          <a:p>
            <a:r>
              <a:rPr lang="en-GB" sz="1200" kern="1200" dirty="0">
                <a:solidFill>
                  <a:schemeClr val="tx1"/>
                </a:solidFill>
                <a:effectLst/>
                <a:highlight>
                  <a:srgbClr val="FFFF00"/>
                </a:highlight>
                <a:latin typeface="+mn-lt"/>
                <a:ea typeface="+mn-ea"/>
                <a:cs typeface="+mn-cs"/>
              </a:rPr>
              <a:t>the visual angle) between the preoperative and postoperative VA measurements</a:t>
            </a:r>
          </a:p>
          <a:p>
            <a:r>
              <a:rPr lang="en-GB" sz="1200" kern="1200" dirty="0">
                <a:solidFill>
                  <a:schemeClr val="tx1"/>
                </a:solidFill>
                <a:effectLst/>
                <a:highlight>
                  <a:srgbClr val="FFFF00"/>
                </a:highlight>
                <a:latin typeface="+mn-lt"/>
                <a:ea typeface="+mn-ea"/>
                <a:cs typeface="+mn-cs"/>
              </a:rPr>
              <a:t>• For eyes with a preoperative VA of ≥1.00 </a:t>
            </a:r>
            <a:r>
              <a:rPr lang="en-GB" sz="1200" kern="1200" dirty="0" err="1">
                <a:solidFill>
                  <a:schemeClr val="tx1"/>
                </a:solidFill>
                <a:effectLst/>
                <a:highlight>
                  <a:srgbClr val="FFFF00"/>
                </a:highlight>
                <a:latin typeface="+mn-lt"/>
                <a:ea typeface="+mn-ea"/>
                <a:cs typeface="+mn-cs"/>
              </a:rPr>
              <a:t>LogMAR</a:t>
            </a:r>
            <a:r>
              <a:rPr lang="en-GB" sz="1200" kern="1200" dirty="0">
                <a:solidFill>
                  <a:schemeClr val="tx1"/>
                </a:solidFill>
                <a:effectLst/>
                <a:highlight>
                  <a:srgbClr val="FFFF00"/>
                </a:highlight>
                <a:latin typeface="+mn-lt"/>
                <a:ea typeface="+mn-ea"/>
                <a:cs typeface="+mn-cs"/>
              </a:rPr>
              <a:t> and &lt;CF, Vision Loss is designated if the</a:t>
            </a:r>
          </a:p>
          <a:p>
            <a:r>
              <a:rPr lang="en-GB" sz="1200" kern="1200" dirty="0">
                <a:solidFill>
                  <a:schemeClr val="tx1"/>
                </a:solidFill>
                <a:effectLst/>
                <a:highlight>
                  <a:srgbClr val="FFFF00"/>
                </a:highlight>
                <a:latin typeface="+mn-lt"/>
                <a:ea typeface="+mn-ea"/>
                <a:cs typeface="+mn-cs"/>
              </a:rPr>
              <a:t>postoperative VA is HM, PL or NPL</a:t>
            </a:r>
          </a:p>
          <a:p>
            <a:r>
              <a:rPr lang="en-GB" sz="1200" kern="1200" dirty="0">
                <a:solidFill>
                  <a:schemeClr val="tx1"/>
                </a:solidFill>
                <a:effectLst/>
                <a:highlight>
                  <a:srgbClr val="FFFF00"/>
                </a:highlight>
                <a:latin typeface="+mn-lt"/>
                <a:ea typeface="+mn-ea"/>
                <a:cs typeface="+mn-cs"/>
              </a:rPr>
              <a:t>• For eyes with a preoperative VA of CF, Vision Loss is designated if the postoperative VA is PL or NPL</a:t>
            </a:r>
          </a:p>
          <a:p>
            <a:r>
              <a:rPr lang="en-GB" sz="1200" kern="1200" dirty="0">
                <a:solidFill>
                  <a:schemeClr val="tx1"/>
                </a:solidFill>
                <a:effectLst/>
                <a:highlight>
                  <a:srgbClr val="FFFF00"/>
                </a:highlight>
                <a:latin typeface="+mn-lt"/>
                <a:ea typeface="+mn-ea"/>
                <a:cs typeface="+mn-cs"/>
              </a:rPr>
              <a:t>• For eyes with a preoperative VA of HM, Vision Loss is designated if the postoperative VA is NPL</a:t>
            </a:r>
          </a:p>
          <a:p>
            <a:r>
              <a:rPr lang="en-GB" sz="1200" kern="1200" dirty="0">
                <a:solidFill>
                  <a:schemeClr val="tx1"/>
                </a:solidFill>
                <a:effectLst/>
                <a:highlight>
                  <a:srgbClr val="FFFF00"/>
                </a:highlight>
                <a:latin typeface="+mn-lt"/>
                <a:ea typeface="+mn-ea"/>
                <a:cs typeface="+mn-cs"/>
              </a:rPr>
              <a:t>• For eyes with a preoperative VA of PL or NPL no Vision Loss is considered</a:t>
            </a:r>
            <a:endParaRPr lang="en-GB" sz="1800" dirty="0">
              <a:solidFill>
                <a:srgbClr val="000000"/>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77F57CB7-6E1C-406E-8D23-A380A12DE808}" type="slidenum">
              <a:rPr lang="en-GB" smtClean="0"/>
              <a:t>12</a:t>
            </a:fld>
            <a:endParaRPr lang="en-GB"/>
          </a:p>
        </p:txBody>
      </p:sp>
    </p:spTree>
    <p:extLst>
      <p:ext uri="{BB962C8B-B14F-4D97-AF65-F5344CB8AC3E}">
        <p14:creationId xmlns:p14="http://schemas.microsoft.com/office/powerpoint/2010/main" val="1671524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212" y="1158223"/>
            <a:ext cx="9085366" cy="2387600"/>
          </a:xfrm>
        </p:spPr>
        <p:txBody>
          <a:bodyPr anchor="b"/>
          <a:lstStyle>
            <a:lvl1pPr algn="l">
              <a:defRPr sz="6600">
                <a:solidFill>
                  <a:schemeClr val="bg1"/>
                </a:solidFill>
              </a:defRPr>
            </a:lvl1pPr>
          </a:lstStyle>
          <a:p>
            <a:r>
              <a:rPr lang="en-GB" noProof="0"/>
              <a:t>Click to edit Master title style</a:t>
            </a:r>
            <a:endParaRPr lang="en-GB" noProof="0" dirty="0"/>
          </a:p>
        </p:txBody>
      </p:sp>
      <p:sp>
        <p:nvSpPr>
          <p:cNvPr id="3" name="Subtitle 2"/>
          <p:cNvSpPr>
            <a:spLocks noGrp="1"/>
          </p:cNvSpPr>
          <p:nvPr>
            <p:ph type="subTitle" idx="1"/>
          </p:nvPr>
        </p:nvSpPr>
        <p:spPr>
          <a:xfrm>
            <a:off x="1066212" y="3679710"/>
            <a:ext cx="9144000" cy="1655762"/>
          </a:xfr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GB" noProof="0" dirty="0"/>
          </a:p>
        </p:txBody>
      </p:sp>
    </p:spTree>
    <p:extLst>
      <p:ext uri="{BB962C8B-B14F-4D97-AF65-F5344CB8AC3E}">
        <p14:creationId xmlns:p14="http://schemas.microsoft.com/office/powerpoint/2010/main" val="349240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896" y="385483"/>
            <a:ext cx="9258353" cy="603902"/>
          </a:xfrm>
        </p:spPr>
        <p:txBody>
          <a:bodyPr/>
          <a:lstStyle>
            <a:lvl1pPr>
              <a:defRPr sz="3400">
                <a:solidFill>
                  <a:schemeClr val="bg1"/>
                </a:solidFill>
              </a:defRPr>
            </a:lvl1pPr>
          </a:lstStyle>
          <a:p>
            <a:r>
              <a:rPr lang="en-GB" noProof="0"/>
              <a:t>Click to edit Master title style</a:t>
            </a:r>
            <a:endParaRPr lang="en-GB" noProof="0" dirty="0"/>
          </a:p>
        </p:txBody>
      </p:sp>
      <p:sp>
        <p:nvSpPr>
          <p:cNvPr id="3" name="Content Placeholder 2"/>
          <p:cNvSpPr>
            <a:spLocks noGrp="1"/>
          </p:cNvSpPr>
          <p:nvPr>
            <p:ph idx="1"/>
          </p:nvPr>
        </p:nvSpPr>
        <p:spPr>
          <a:xfrm>
            <a:off x="838200" y="2147483"/>
            <a:ext cx="10515600" cy="4005263"/>
          </a:xfrm>
        </p:spPr>
        <p:txBody>
          <a:bodyPr/>
          <a:lstStyle>
            <a:lvl1pPr marL="0" indent="0" algn="ctr">
              <a:lnSpc>
                <a:spcPts val="4000"/>
              </a:lnSpc>
              <a:spcBef>
                <a:spcPts val="0"/>
              </a:spcBef>
              <a:spcAft>
                <a:spcPts val="3000"/>
              </a:spcAft>
              <a:buNone/>
              <a:defRPr sz="3400">
                <a:solidFill>
                  <a:schemeClr val="accent1"/>
                </a:solidFill>
              </a:defRPr>
            </a:lvl1pPr>
            <a:lvl2pPr marL="0" indent="0" algn="ctr">
              <a:lnSpc>
                <a:spcPts val="3200"/>
              </a:lnSpc>
              <a:spcBef>
                <a:spcPts val="0"/>
              </a:spcBef>
              <a:buNone/>
              <a:defRPr sz="2600"/>
            </a:lvl2pPr>
            <a:lvl3pPr algn="ctr">
              <a:defRPr/>
            </a:lvl3pPr>
            <a:lvl4pPr algn="ctr">
              <a:defRPr/>
            </a:lvl4pPr>
            <a:lvl5pPr algn="ctr">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179515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3" name="Text Placeholder 2"/>
          <p:cNvSpPr>
            <a:spLocks noGrp="1"/>
          </p:cNvSpPr>
          <p:nvPr>
            <p:ph type="body" idx="1"/>
          </p:nvPr>
        </p:nvSpPr>
        <p:spPr>
          <a:xfrm>
            <a:off x="788400" y="1634400"/>
            <a:ext cx="10515600" cy="856167"/>
          </a:xfrm>
        </p:spPr>
        <p:txBody>
          <a:bodyPr/>
          <a:lstStyle>
            <a:lvl1pPr marL="0" indent="0">
              <a:lnSpc>
                <a:spcPts val="3200"/>
              </a:lnSpc>
              <a:spcBef>
                <a:spcPts val="0"/>
              </a:spcBef>
              <a:buNone/>
              <a:defRPr sz="26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Click to edit Master text styles</a:t>
            </a:r>
          </a:p>
        </p:txBody>
      </p:sp>
      <p:sp>
        <p:nvSpPr>
          <p:cNvPr id="11" name="Text Placeholder 10"/>
          <p:cNvSpPr>
            <a:spLocks noGrp="1"/>
          </p:cNvSpPr>
          <p:nvPr>
            <p:ph type="body" sz="quarter" idx="10"/>
          </p:nvPr>
        </p:nvSpPr>
        <p:spPr>
          <a:xfrm>
            <a:off x="788400" y="2774428"/>
            <a:ext cx="10515600" cy="2563813"/>
          </a:xfrm>
        </p:spPr>
        <p:txBody>
          <a:bodyPr numCol="2" spcCol="360000"/>
          <a:lstStyle>
            <a:lvl1pPr marL="216000" indent="-216000">
              <a:lnSpc>
                <a:spcPts val="2050"/>
              </a:lnSpc>
              <a:spcBef>
                <a:spcPts val="0"/>
              </a:spcBef>
              <a:spcAft>
                <a:spcPts val="1100"/>
              </a:spcAft>
              <a:buSzPct val="120000"/>
              <a:defRPr sz="1750"/>
            </a:lvl1pPr>
            <a:lvl2pPr marL="216000" indent="0">
              <a:buNone/>
              <a:defRPr sz="1700"/>
            </a:lvl2pPr>
            <a:lvl3pPr>
              <a:defRPr sz="1400"/>
            </a:lvl3pPr>
            <a:lvl4pPr>
              <a:defRPr sz="1200"/>
            </a:lvl4pPr>
            <a:lvl5pPr>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13" name="Text Placeholder 12"/>
          <p:cNvSpPr>
            <a:spLocks noGrp="1"/>
          </p:cNvSpPr>
          <p:nvPr>
            <p:ph type="body" sz="quarter" idx="11"/>
          </p:nvPr>
        </p:nvSpPr>
        <p:spPr>
          <a:xfrm>
            <a:off x="788988" y="5565912"/>
            <a:ext cx="10515012" cy="417513"/>
          </a:xfrm>
        </p:spPr>
        <p:txBody>
          <a:bodyPr/>
          <a:lstStyle>
            <a:lvl1pPr marL="0" indent="0">
              <a:buNone/>
              <a:defRPr sz="1750">
                <a:solidFill>
                  <a:schemeClr val="accent1"/>
                </a:solidFill>
              </a:defRPr>
            </a:lvl1pPr>
            <a:lvl2pPr>
              <a:defRPr sz="1700">
                <a:solidFill>
                  <a:schemeClr val="accent1"/>
                </a:solidFill>
              </a:defRPr>
            </a:lvl2pPr>
            <a:lvl3pPr>
              <a:defRPr sz="1700">
                <a:solidFill>
                  <a:schemeClr val="accent1"/>
                </a:solidFill>
              </a:defRPr>
            </a:lvl3pPr>
            <a:lvl4pPr>
              <a:defRPr sz="1700">
                <a:solidFill>
                  <a:schemeClr val="accent1"/>
                </a:solidFill>
              </a:defRPr>
            </a:lvl4pPr>
            <a:lvl5pPr>
              <a:defRPr sz="1700">
                <a:solidFill>
                  <a:schemeClr val="accent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76005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5" name="Content Placeholder 4"/>
          <p:cNvSpPr>
            <a:spLocks noGrp="1"/>
          </p:cNvSpPr>
          <p:nvPr>
            <p:ph sz="quarter" idx="11"/>
          </p:nvPr>
        </p:nvSpPr>
        <p:spPr>
          <a:xfrm>
            <a:off x="788988" y="1828800"/>
            <a:ext cx="5121275" cy="3763963"/>
          </a:xfrm>
        </p:spPr>
        <p:txBody>
          <a:bodyPr/>
          <a:lstStyle>
            <a:lvl1pPr>
              <a:defRPr lang="en-GB" sz="1800" kern="1200" noProof="0" dirty="0" smtClean="0">
                <a:solidFill>
                  <a:schemeClr val="accent1"/>
                </a:solidFill>
                <a:latin typeface="Lucida Grande" charset="0"/>
                <a:ea typeface="Lucida Grande" charset="0"/>
                <a:cs typeface="Lucida Grande" charset="0"/>
              </a:defRPr>
            </a:lvl1pPr>
            <a:lvl2pPr marL="342900" indent="-342900">
              <a:defRPr lang="en-GB" sz="1400" kern="1200" noProof="0" dirty="0" smtClean="0">
                <a:solidFill>
                  <a:schemeClr val="tx2"/>
                </a:solidFill>
                <a:latin typeface="Lucida Grande" charset="0"/>
                <a:ea typeface="Lucida Grande" charset="0"/>
                <a:cs typeface="Lucida Grande" charset="0"/>
              </a:defRPr>
            </a:lvl2pPr>
            <a:lvl3pPr>
              <a:defRPr lang="en-GB" sz="1400" kern="1200" noProof="0" dirty="0" smtClean="0">
                <a:solidFill>
                  <a:schemeClr val="tx2"/>
                </a:solidFill>
                <a:latin typeface="Lucida Grande" charset="0"/>
                <a:ea typeface="Lucida Grande" charset="0"/>
                <a:cs typeface="Lucida Grande" charset="0"/>
              </a:defRPr>
            </a:lvl3pPr>
            <a:lvl4pPr>
              <a:defRPr lang="en-GB" sz="1200" kern="1200" noProof="0" dirty="0" smtClean="0">
                <a:solidFill>
                  <a:schemeClr val="tx2"/>
                </a:solidFill>
                <a:latin typeface="Lucida Grande" charset="0"/>
                <a:ea typeface="Lucida Grande" charset="0"/>
                <a:cs typeface="Lucida Grande" charset="0"/>
              </a:defRPr>
            </a:lvl4pPr>
            <a:lvl5pPr>
              <a:defRPr lang="en-GB" sz="1000" kern="1200" noProof="0" dirty="0">
                <a:solidFill>
                  <a:schemeClr val="tx2"/>
                </a:solidFill>
                <a:latin typeface="Lucida Grande" charset="0"/>
                <a:ea typeface="Lucida Grande" charset="0"/>
                <a:cs typeface="Lucida Grande" charset="0"/>
              </a:defRPr>
            </a:lvl5pPr>
          </a:lstStyle>
          <a:p>
            <a:pPr marL="0" lvl="0" indent="0" algn="l" defTabSz="914400" rtl="0" eaLnBrk="1" latinLnBrk="0" hangingPunct="1">
              <a:lnSpc>
                <a:spcPts val="2400"/>
              </a:lnSpc>
              <a:spcBef>
                <a:spcPts val="0"/>
              </a:spcBef>
              <a:spcAft>
                <a:spcPts val="700"/>
              </a:spcAft>
              <a:buFont typeface="Arial"/>
              <a:buNone/>
            </a:pPr>
            <a:r>
              <a:rPr lang="en-GB" noProof="0"/>
              <a:t>Click to edit Master text styles</a:t>
            </a:r>
          </a:p>
          <a:p>
            <a:pPr marL="0" lvl="1" indent="0" algn="l" defTabSz="914400" rtl="0" eaLnBrk="1" latinLnBrk="0" hangingPunct="1">
              <a:lnSpc>
                <a:spcPts val="2400"/>
              </a:lnSpc>
              <a:spcBef>
                <a:spcPts val="0"/>
              </a:spcBef>
              <a:spcAft>
                <a:spcPts val="700"/>
              </a:spcAft>
              <a:buFont typeface="Arial"/>
              <a:buNone/>
            </a:pPr>
            <a:r>
              <a:rPr lang="en-GB" noProof="0"/>
              <a:t>Second level</a:t>
            </a:r>
          </a:p>
          <a:p>
            <a:pPr marL="0" lvl="2" indent="0" algn="l" defTabSz="914400" rtl="0" eaLnBrk="1" latinLnBrk="0" hangingPunct="1">
              <a:lnSpc>
                <a:spcPts val="2400"/>
              </a:lnSpc>
              <a:spcBef>
                <a:spcPts val="0"/>
              </a:spcBef>
              <a:spcAft>
                <a:spcPts val="700"/>
              </a:spcAft>
              <a:buFont typeface="Arial"/>
              <a:buNone/>
            </a:pPr>
            <a:r>
              <a:rPr lang="en-GB" noProof="0"/>
              <a:t>Third level</a:t>
            </a:r>
          </a:p>
          <a:p>
            <a:pPr marL="0" lvl="3" indent="0" algn="l" defTabSz="914400" rtl="0" eaLnBrk="1" latinLnBrk="0" hangingPunct="1">
              <a:lnSpc>
                <a:spcPts val="2400"/>
              </a:lnSpc>
              <a:spcBef>
                <a:spcPts val="0"/>
              </a:spcBef>
              <a:spcAft>
                <a:spcPts val="700"/>
              </a:spcAft>
              <a:buFont typeface="Arial"/>
              <a:buNone/>
            </a:pPr>
            <a:r>
              <a:rPr lang="en-GB" noProof="0"/>
              <a:t>Fourth level</a:t>
            </a:r>
          </a:p>
          <a:p>
            <a:pPr marL="0" lvl="4" indent="0" algn="l" defTabSz="914400" rtl="0" eaLnBrk="1" latinLnBrk="0" hangingPunct="1">
              <a:lnSpc>
                <a:spcPts val="2400"/>
              </a:lnSpc>
              <a:spcBef>
                <a:spcPts val="0"/>
              </a:spcBef>
              <a:spcAft>
                <a:spcPts val="700"/>
              </a:spcAft>
              <a:buFont typeface="Arial"/>
              <a:buNone/>
            </a:pPr>
            <a:r>
              <a:rPr lang="en-GB" noProof="0"/>
              <a:t>Fifth level</a:t>
            </a:r>
            <a:endParaRPr lang="en-GB" noProof="0" dirty="0"/>
          </a:p>
        </p:txBody>
      </p:sp>
      <p:sp>
        <p:nvSpPr>
          <p:cNvPr id="10" name="Content Placeholder 9"/>
          <p:cNvSpPr>
            <a:spLocks noGrp="1"/>
          </p:cNvSpPr>
          <p:nvPr>
            <p:ph sz="quarter" idx="12"/>
          </p:nvPr>
        </p:nvSpPr>
        <p:spPr>
          <a:xfrm>
            <a:off x="6354743" y="1828799"/>
            <a:ext cx="5122800" cy="3763963"/>
          </a:xfrm>
        </p:spPr>
        <p:txBody>
          <a:bodyPr/>
          <a:lstStyle>
            <a:lvl1pPr marL="0" indent="0">
              <a:lnSpc>
                <a:spcPts val="2400"/>
              </a:lnSpc>
              <a:spcBef>
                <a:spcPts val="0"/>
              </a:spcBef>
              <a:spcAft>
                <a:spcPts val="700"/>
              </a:spcAft>
              <a:buNone/>
              <a:defRPr sz="1800">
                <a:solidFill>
                  <a:schemeClr val="accent1"/>
                </a:solidFill>
              </a:defRPr>
            </a:lvl1pPr>
            <a:lvl2pPr marL="180000" indent="-180000">
              <a:lnSpc>
                <a:spcPts val="1600"/>
              </a:lnSpc>
              <a:spcBef>
                <a:spcPts val="0"/>
              </a:spcBef>
              <a:spcAft>
                <a:spcPts val="1000"/>
              </a:spcAft>
              <a:buSzPct val="120000"/>
              <a:defRPr sz="1400"/>
            </a:lvl2pPr>
            <a:lvl3pPr marL="177800" indent="0">
              <a:lnSpc>
                <a:spcPts val="1800"/>
              </a:lnSpc>
              <a:spcBef>
                <a:spcPts val="0"/>
              </a:spcBef>
              <a:buNone/>
              <a:tabLst/>
              <a:defRPr sz="1400"/>
            </a:lvl3pPr>
            <a:lvl4pPr marL="360000" indent="-180000">
              <a:lnSpc>
                <a:spcPts val="1600"/>
              </a:lnSpc>
              <a:spcBef>
                <a:spcPts val="0"/>
              </a:spcBef>
              <a:tabLst/>
              <a:defRPr sz="1200"/>
            </a:lvl4pPr>
            <a:lvl5pPr marL="360000" indent="0">
              <a:lnSpc>
                <a:spcPts val="1200"/>
              </a:lnSpc>
              <a:spcBef>
                <a:spcPts val="0"/>
              </a:spcBef>
              <a:buNone/>
              <a:tabLst/>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979346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5535-F8B7-497F-81F2-A6195ED50D9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B4F3A7-0687-4BAA-8B78-1D68909A61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A2012-A1C1-49AC-8EA7-E26A7E3124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214D4C-BA6B-44E8-ACE9-EE65BA7BD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F8DADE-B19D-4B09-B172-9E4571E34A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264E7FA-6164-46FD-BC1C-FEEF2759A191}"/>
              </a:ext>
            </a:extLst>
          </p:cNvPr>
          <p:cNvSpPr>
            <a:spLocks noGrp="1"/>
          </p:cNvSpPr>
          <p:nvPr>
            <p:ph type="dt" sz="half" idx="10"/>
          </p:nvPr>
        </p:nvSpPr>
        <p:spPr/>
        <p:txBody>
          <a:bodyPr/>
          <a:lstStyle/>
          <a:p>
            <a:fld id="{FF65E975-64CA-4AA8-A052-73D5DF82DB16}" type="datetimeFigureOut">
              <a:rPr lang="en-GB" smtClean="0"/>
              <a:t>02/05/2024</a:t>
            </a:fld>
            <a:endParaRPr lang="en-GB"/>
          </a:p>
        </p:txBody>
      </p:sp>
      <p:sp>
        <p:nvSpPr>
          <p:cNvPr id="8" name="Footer Placeholder 7">
            <a:extLst>
              <a:ext uri="{FF2B5EF4-FFF2-40B4-BE49-F238E27FC236}">
                <a16:creationId xmlns:a16="http://schemas.microsoft.com/office/drawing/2014/main" id="{68A640EC-6F47-441A-B543-A96973E4DF5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720CEA-884F-4E25-9EAD-41C616151A65}"/>
              </a:ext>
            </a:extLst>
          </p:cNvPr>
          <p:cNvSpPr>
            <a:spLocks noGrp="1"/>
          </p:cNvSpPr>
          <p:nvPr>
            <p:ph type="sldNum" sz="quarter" idx="12"/>
          </p:nvPr>
        </p:nvSpPr>
        <p:spPr/>
        <p:txBody>
          <a:bodyPr/>
          <a:lstStyle/>
          <a:p>
            <a:fld id="{FAB37E6C-B2D9-4C29-9C0C-48E09669F2B2}" type="slidenum">
              <a:rPr lang="en-GB" smtClean="0"/>
              <a:t>‹#›</a:t>
            </a:fld>
            <a:endParaRPr lang="en-GB"/>
          </a:p>
        </p:txBody>
      </p:sp>
    </p:spTree>
    <p:extLst>
      <p:ext uri="{BB962C8B-B14F-4D97-AF65-F5344CB8AC3E}">
        <p14:creationId xmlns:p14="http://schemas.microsoft.com/office/powerpoint/2010/main" val="400372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5" name="Content Placeholder 4"/>
          <p:cNvSpPr>
            <a:spLocks noGrp="1"/>
          </p:cNvSpPr>
          <p:nvPr>
            <p:ph sz="quarter" idx="11"/>
          </p:nvPr>
        </p:nvSpPr>
        <p:spPr>
          <a:xfrm>
            <a:off x="788988" y="1828800"/>
            <a:ext cx="5121275" cy="3763963"/>
          </a:xfrm>
        </p:spPr>
        <p:txBody>
          <a:bodyPr/>
          <a:lstStyle>
            <a:lvl1pPr>
              <a:defRPr lang="en-GB" sz="1800" kern="1200" noProof="0" dirty="0" smtClean="0">
                <a:solidFill>
                  <a:schemeClr val="accent1"/>
                </a:solidFill>
                <a:latin typeface="Lucida Grande" charset="0"/>
                <a:ea typeface="Lucida Grande" charset="0"/>
                <a:cs typeface="Lucida Grande" charset="0"/>
              </a:defRPr>
            </a:lvl1pPr>
            <a:lvl2pPr marL="342900" indent="-342900">
              <a:defRPr lang="en-GB" sz="1400" kern="1200" noProof="0" dirty="0" smtClean="0">
                <a:solidFill>
                  <a:schemeClr val="tx2"/>
                </a:solidFill>
                <a:latin typeface="Lucida Grande" charset="0"/>
                <a:ea typeface="Lucida Grande" charset="0"/>
                <a:cs typeface="Lucida Grande" charset="0"/>
              </a:defRPr>
            </a:lvl2pPr>
            <a:lvl3pPr>
              <a:defRPr lang="en-GB" sz="1400" kern="1200" noProof="0" dirty="0" smtClean="0">
                <a:solidFill>
                  <a:schemeClr val="tx2"/>
                </a:solidFill>
                <a:latin typeface="Lucida Grande" charset="0"/>
                <a:ea typeface="Lucida Grande" charset="0"/>
                <a:cs typeface="Lucida Grande" charset="0"/>
              </a:defRPr>
            </a:lvl3pPr>
            <a:lvl4pPr>
              <a:defRPr lang="en-GB" sz="1200" kern="1200" noProof="0" dirty="0" smtClean="0">
                <a:solidFill>
                  <a:schemeClr val="tx2"/>
                </a:solidFill>
                <a:latin typeface="Lucida Grande" charset="0"/>
                <a:ea typeface="Lucida Grande" charset="0"/>
                <a:cs typeface="Lucida Grande" charset="0"/>
              </a:defRPr>
            </a:lvl4pPr>
            <a:lvl5pPr>
              <a:defRPr lang="en-GB" sz="1000" kern="1200" noProof="0" dirty="0">
                <a:solidFill>
                  <a:schemeClr val="tx2"/>
                </a:solidFill>
                <a:latin typeface="Lucida Grande" charset="0"/>
                <a:ea typeface="Lucida Grande" charset="0"/>
                <a:cs typeface="Lucida Grande" charset="0"/>
              </a:defRPr>
            </a:lvl5pPr>
          </a:lstStyle>
          <a:p>
            <a:pPr marL="0" lvl="0" indent="0" algn="l" defTabSz="914400" rtl="0" eaLnBrk="1" latinLnBrk="0" hangingPunct="1">
              <a:lnSpc>
                <a:spcPts val="2400"/>
              </a:lnSpc>
              <a:spcBef>
                <a:spcPts val="0"/>
              </a:spcBef>
              <a:spcAft>
                <a:spcPts val="700"/>
              </a:spcAft>
              <a:buFont typeface="Arial"/>
              <a:buNone/>
            </a:pPr>
            <a:r>
              <a:rPr lang="en-GB" noProof="0"/>
              <a:t>Click to edit Master text styles</a:t>
            </a:r>
          </a:p>
          <a:p>
            <a:pPr marL="0" lvl="1" indent="0" algn="l" defTabSz="914400" rtl="0" eaLnBrk="1" latinLnBrk="0" hangingPunct="1">
              <a:lnSpc>
                <a:spcPts val="2400"/>
              </a:lnSpc>
              <a:spcBef>
                <a:spcPts val="0"/>
              </a:spcBef>
              <a:spcAft>
                <a:spcPts val="700"/>
              </a:spcAft>
              <a:buFont typeface="Arial"/>
              <a:buNone/>
            </a:pPr>
            <a:r>
              <a:rPr lang="en-GB" noProof="0"/>
              <a:t>Second level</a:t>
            </a:r>
          </a:p>
          <a:p>
            <a:pPr marL="0" lvl="2" indent="0" algn="l" defTabSz="914400" rtl="0" eaLnBrk="1" latinLnBrk="0" hangingPunct="1">
              <a:lnSpc>
                <a:spcPts val="2400"/>
              </a:lnSpc>
              <a:spcBef>
                <a:spcPts val="0"/>
              </a:spcBef>
              <a:spcAft>
                <a:spcPts val="700"/>
              </a:spcAft>
              <a:buFont typeface="Arial"/>
              <a:buNone/>
            </a:pPr>
            <a:r>
              <a:rPr lang="en-GB" noProof="0"/>
              <a:t>Third level</a:t>
            </a:r>
          </a:p>
          <a:p>
            <a:pPr marL="0" lvl="3" indent="0" algn="l" defTabSz="914400" rtl="0" eaLnBrk="1" latinLnBrk="0" hangingPunct="1">
              <a:lnSpc>
                <a:spcPts val="2400"/>
              </a:lnSpc>
              <a:spcBef>
                <a:spcPts val="0"/>
              </a:spcBef>
              <a:spcAft>
                <a:spcPts val="700"/>
              </a:spcAft>
              <a:buFont typeface="Arial"/>
              <a:buNone/>
            </a:pPr>
            <a:r>
              <a:rPr lang="en-GB" noProof="0"/>
              <a:t>Fourth level</a:t>
            </a:r>
          </a:p>
          <a:p>
            <a:pPr marL="0" lvl="4" indent="0" algn="l" defTabSz="914400" rtl="0" eaLnBrk="1" latinLnBrk="0" hangingPunct="1">
              <a:lnSpc>
                <a:spcPts val="2400"/>
              </a:lnSpc>
              <a:spcBef>
                <a:spcPts val="0"/>
              </a:spcBef>
              <a:spcAft>
                <a:spcPts val="700"/>
              </a:spcAft>
              <a:buFont typeface="Arial"/>
              <a:buNone/>
            </a:pPr>
            <a:r>
              <a:rPr lang="en-GB" noProof="0"/>
              <a:t>Fifth level</a:t>
            </a:r>
            <a:endParaRPr lang="en-GB" noProof="0" dirty="0"/>
          </a:p>
        </p:txBody>
      </p:sp>
      <p:sp>
        <p:nvSpPr>
          <p:cNvPr id="10" name="Content Placeholder 9"/>
          <p:cNvSpPr>
            <a:spLocks noGrp="1"/>
          </p:cNvSpPr>
          <p:nvPr>
            <p:ph sz="quarter" idx="12"/>
          </p:nvPr>
        </p:nvSpPr>
        <p:spPr>
          <a:xfrm>
            <a:off x="6354743" y="1828799"/>
            <a:ext cx="5122800" cy="3763963"/>
          </a:xfrm>
        </p:spPr>
        <p:txBody>
          <a:bodyPr/>
          <a:lstStyle>
            <a:lvl1pPr marL="0" indent="0">
              <a:lnSpc>
                <a:spcPts val="2400"/>
              </a:lnSpc>
              <a:spcBef>
                <a:spcPts val="0"/>
              </a:spcBef>
              <a:spcAft>
                <a:spcPts val="700"/>
              </a:spcAft>
              <a:buNone/>
              <a:defRPr sz="1800">
                <a:solidFill>
                  <a:schemeClr val="accent1"/>
                </a:solidFill>
              </a:defRPr>
            </a:lvl1pPr>
            <a:lvl2pPr marL="180000" indent="-180000">
              <a:lnSpc>
                <a:spcPts val="1600"/>
              </a:lnSpc>
              <a:spcBef>
                <a:spcPts val="0"/>
              </a:spcBef>
              <a:spcAft>
                <a:spcPts val="1000"/>
              </a:spcAft>
              <a:buSzPct val="120000"/>
              <a:defRPr sz="1400"/>
            </a:lvl2pPr>
            <a:lvl3pPr marL="177800" indent="0">
              <a:lnSpc>
                <a:spcPts val="1800"/>
              </a:lnSpc>
              <a:spcBef>
                <a:spcPts val="0"/>
              </a:spcBef>
              <a:buNone/>
              <a:tabLst/>
              <a:defRPr sz="1400"/>
            </a:lvl3pPr>
            <a:lvl4pPr marL="360000" indent="-180000">
              <a:lnSpc>
                <a:spcPts val="1600"/>
              </a:lnSpc>
              <a:spcBef>
                <a:spcPts val="0"/>
              </a:spcBef>
              <a:tabLst/>
              <a:defRPr sz="1200"/>
            </a:lvl4pPr>
            <a:lvl5pPr marL="360000" indent="0">
              <a:lnSpc>
                <a:spcPts val="1200"/>
              </a:lnSpc>
              <a:spcBef>
                <a:spcPts val="0"/>
              </a:spcBef>
              <a:buNone/>
              <a:tabLst/>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69145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8400" y="385200"/>
            <a:ext cx="9259200" cy="604800"/>
          </a:xfrm>
        </p:spPr>
        <p:txBody>
          <a:bodyPr anchor="ctr"/>
          <a:lstStyle>
            <a:lvl1pPr>
              <a:defRPr sz="3400">
                <a:solidFill>
                  <a:schemeClr val="bg1"/>
                </a:solidFill>
              </a:defRPr>
            </a:lvl1pPr>
          </a:lstStyle>
          <a:p>
            <a:r>
              <a:rPr lang="en-GB" noProof="0"/>
              <a:t>Click to edit Master title style</a:t>
            </a:r>
            <a:endParaRPr lang="en-GB" noProof="0" dirty="0"/>
          </a:p>
        </p:txBody>
      </p:sp>
      <p:sp>
        <p:nvSpPr>
          <p:cNvPr id="3" name="Text Placeholder 2"/>
          <p:cNvSpPr>
            <a:spLocks noGrp="1"/>
          </p:cNvSpPr>
          <p:nvPr>
            <p:ph type="body" idx="1"/>
          </p:nvPr>
        </p:nvSpPr>
        <p:spPr>
          <a:xfrm>
            <a:off x="788400" y="1634400"/>
            <a:ext cx="10515600" cy="856167"/>
          </a:xfrm>
        </p:spPr>
        <p:txBody>
          <a:bodyPr/>
          <a:lstStyle>
            <a:lvl1pPr marL="0" indent="0">
              <a:lnSpc>
                <a:spcPts val="3200"/>
              </a:lnSpc>
              <a:spcBef>
                <a:spcPts val="0"/>
              </a:spcBef>
              <a:buNone/>
              <a:defRPr sz="26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Click to edit Master text styles</a:t>
            </a:r>
          </a:p>
        </p:txBody>
      </p:sp>
      <p:sp>
        <p:nvSpPr>
          <p:cNvPr id="11" name="Text Placeholder 10"/>
          <p:cNvSpPr>
            <a:spLocks noGrp="1"/>
          </p:cNvSpPr>
          <p:nvPr>
            <p:ph type="body" sz="quarter" idx="10"/>
          </p:nvPr>
        </p:nvSpPr>
        <p:spPr>
          <a:xfrm>
            <a:off x="788400" y="2774428"/>
            <a:ext cx="10515600" cy="2563813"/>
          </a:xfrm>
        </p:spPr>
        <p:txBody>
          <a:bodyPr numCol="2" spcCol="360000"/>
          <a:lstStyle>
            <a:lvl1pPr marL="216000" indent="-216000">
              <a:lnSpc>
                <a:spcPts val="2050"/>
              </a:lnSpc>
              <a:spcBef>
                <a:spcPts val="0"/>
              </a:spcBef>
              <a:spcAft>
                <a:spcPts val="1100"/>
              </a:spcAft>
              <a:buSzPct val="120000"/>
              <a:defRPr sz="1750"/>
            </a:lvl1pPr>
            <a:lvl2pPr marL="216000" indent="0">
              <a:buNone/>
              <a:defRPr sz="1700"/>
            </a:lvl2pPr>
            <a:lvl3pPr>
              <a:defRPr sz="1400"/>
            </a:lvl3pPr>
            <a:lvl4pPr>
              <a:defRPr sz="1200"/>
            </a:lvl4pPr>
            <a:lvl5pPr>
              <a:defRPr sz="1000"/>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13" name="Text Placeholder 12"/>
          <p:cNvSpPr>
            <a:spLocks noGrp="1"/>
          </p:cNvSpPr>
          <p:nvPr>
            <p:ph type="body" sz="quarter" idx="11"/>
          </p:nvPr>
        </p:nvSpPr>
        <p:spPr>
          <a:xfrm>
            <a:off x="788988" y="5565912"/>
            <a:ext cx="10515012" cy="417513"/>
          </a:xfrm>
        </p:spPr>
        <p:txBody>
          <a:bodyPr/>
          <a:lstStyle>
            <a:lvl1pPr marL="0" indent="0">
              <a:buNone/>
              <a:defRPr sz="1750">
                <a:solidFill>
                  <a:schemeClr val="accent1"/>
                </a:solidFill>
              </a:defRPr>
            </a:lvl1pPr>
            <a:lvl2pPr>
              <a:defRPr sz="1700">
                <a:solidFill>
                  <a:schemeClr val="accent1"/>
                </a:solidFill>
              </a:defRPr>
            </a:lvl2pPr>
            <a:lvl3pPr>
              <a:defRPr sz="1700">
                <a:solidFill>
                  <a:schemeClr val="accent1"/>
                </a:solidFill>
              </a:defRPr>
            </a:lvl3pPr>
            <a:lvl4pPr>
              <a:defRPr sz="1700">
                <a:solidFill>
                  <a:schemeClr val="accent1"/>
                </a:solidFill>
              </a:defRPr>
            </a:lvl4pPr>
            <a:lvl5pPr>
              <a:defRPr sz="1700">
                <a:solidFill>
                  <a:schemeClr val="accent1"/>
                </a:solidFill>
              </a:defRPr>
            </a:lvl5p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Tree>
    <p:extLst>
      <p:ext uri="{BB962C8B-B14F-4D97-AF65-F5344CB8AC3E}">
        <p14:creationId xmlns:p14="http://schemas.microsoft.com/office/powerpoint/2010/main" val="3159462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GB" noProof="0"/>
              <a:t>Click to edit Master title style</a:t>
            </a:r>
            <a:endParaRPr lang="en-GB" noProof="0" dirty="0"/>
          </a:p>
        </p:txBody>
      </p:sp>
      <p:sp>
        <p:nvSpPr>
          <p:cNvPr id="3" name="Text Placeholder 2"/>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0" tIns="0" rIns="0" bIns="0" rtlCol="0" anchor="ctr">
            <a:noAutofit/>
          </a:bodyPr>
          <a:lstStyle>
            <a:lvl1pPr algn="l">
              <a:defRPr sz="1200">
                <a:solidFill>
                  <a:schemeClr val="tx1">
                    <a:tint val="75000"/>
                  </a:schemeClr>
                </a:solidFill>
                <a:latin typeface="Lucida Grande" charset="0"/>
                <a:ea typeface="Lucida Grande" charset="0"/>
                <a:cs typeface="Lucida Grande" charset="0"/>
              </a:defRPr>
            </a:lvl1pPr>
          </a:lstStyle>
          <a:p>
            <a:fld id="{7C6E93A5-0E5C-5A44-B1B5-8ECB0B6C0290}" type="datetimeFigureOut">
              <a:rPr lang="en-GB" noProof="0" smtClean="0"/>
              <a:pPr/>
              <a:t>02/05/2024</a:t>
            </a:fld>
            <a:endParaRPr lang="en-GB"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0" tIns="0" rIns="0" bIns="0" rtlCol="0" anchor="ctr">
            <a:noAutofit/>
          </a:bodyPr>
          <a:lstStyle>
            <a:lvl1pPr algn="ctr">
              <a:defRPr sz="1200">
                <a:solidFill>
                  <a:schemeClr val="tx1">
                    <a:tint val="75000"/>
                  </a:schemeClr>
                </a:solidFill>
                <a:latin typeface="Lucida Grande" charset="0"/>
                <a:ea typeface="Lucida Grande" charset="0"/>
                <a:cs typeface="Lucida Grande" charset="0"/>
              </a:defRPr>
            </a:lvl1pPr>
          </a:lstStyle>
          <a:p>
            <a:endParaRPr lang="en-GB"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0" tIns="0" rIns="0" bIns="0" rtlCol="0" anchor="ctr">
            <a:noAutofit/>
          </a:bodyPr>
          <a:lstStyle>
            <a:lvl1pPr algn="r">
              <a:defRPr sz="1200">
                <a:solidFill>
                  <a:schemeClr val="tx1">
                    <a:tint val="75000"/>
                  </a:schemeClr>
                </a:solidFill>
                <a:latin typeface="Lucida Grande" charset="0"/>
                <a:ea typeface="Lucida Grande" charset="0"/>
                <a:cs typeface="Lucida Grande" charset="0"/>
              </a:defRPr>
            </a:lvl1pPr>
          </a:lstStyle>
          <a:p>
            <a:fld id="{8B8D9626-587A-D342-904A-A4C94F69A179}" type="slidenum">
              <a:rPr lang="en-GB" noProof="0" smtClean="0"/>
              <a:pPr/>
              <a:t>‹#›</a:t>
            </a:fld>
            <a:endParaRPr lang="en-GB" noProof="0" dirty="0"/>
          </a:p>
        </p:txBody>
      </p:sp>
    </p:spTree>
    <p:extLst>
      <p:ext uri="{BB962C8B-B14F-4D97-AF65-F5344CB8AC3E}">
        <p14:creationId xmlns:p14="http://schemas.microsoft.com/office/powerpoint/2010/main" val="1519430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 id="2147483668" r:id="rId7"/>
  </p:sldLayoutIdLst>
  <p:txStyles>
    <p:titleStyle>
      <a:lvl1pPr algn="l" defTabSz="914400" rtl="0" eaLnBrk="1" latinLnBrk="0" hangingPunct="1">
        <a:lnSpc>
          <a:spcPct val="90000"/>
        </a:lnSpc>
        <a:spcBef>
          <a:spcPct val="0"/>
        </a:spcBef>
        <a:buNone/>
        <a:defRPr sz="4400" kern="1200">
          <a:solidFill>
            <a:schemeClr val="tx2"/>
          </a:solidFill>
          <a:latin typeface="Lucida Grande" charset="0"/>
          <a:ea typeface="Lucida Grande" charset="0"/>
          <a:cs typeface="Lucida Grand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2"/>
          </a:solidFill>
          <a:latin typeface="Lucida Grande" charset="0"/>
          <a:ea typeface="Lucida Grande" charset="0"/>
          <a:cs typeface="Lucida Grande"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Lucida Grande" charset="0"/>
          <a:ea typeface="Lucida Grande" charset="0"/>
          <a:cs typeface="Lucida Grande"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Lucida Grande" charset="0"/>
          <a:ea typeface="Lucida Grande" charset="0"/>
          <a:cs typeface="Lucida Grande"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Lucida Grande" charset="0"/>
          <a:ea typeface="Lucida Grande" charset="0"/>
          <a:cs typeface="Lucida Grande"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nodaudit.org.uk/data-and-reports/cataract-audit/adjusted-case-mix-visual-loss-funnel-plot-contributing-centr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nodaudit.org.uk/data-and-reports/cataract-audit/adjusted-case-mix-pcr-funnel-plot-contributing-centr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odaudit.org.uk/"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45AE84-DFFC-F836-3506-328D6DC4C9B3}"/>
              </a:ext>
            </a:extLst>
          </p:cNvPr>
          <p:cNvSpPr txBox="1">
            <a:spLocks noGrp="1" noRot="1" noMove="1" noResize="1" noEditPoints="1" noAdjustHandles="1" noChangeArrowheads="1" noChangeShapeType="1"/>
          </p:cNvSpPr>
          <p:nvPr/>
        </p:nvSpPr>
        <p:spPr>
          <a:xfrm>
            <a:off x="191911" y="6265334"/>
            <a:ext cx="6931378" cy="400110"/>
          </a:xfrm>
          <a:prstGeom prst="rect">
            <a:avLst/>
          </a:prstGeom>
          <a:noFill/>
        </p:spPr>
        <p:txBody>
          <a:bodyPr wrap="square" rtlCol="0">
            <a:spAutoFit/>
          </a:bodyPr>
          <a:lstStyle/>
          <a:p>
            <a:r>
              <a:rPr lang="en-GB" sz="1000" b="1" dirty="0">
                <a:solidFill>
                  <a:schemeClr val="bg1"/>
                </a:solidFill>
              </a:rPr>
              <a:t>© The Royal College of Ophthalmologists 2024. All rights reserved.</a:t>
            </a:r>
          </a:p>
          <a:p>
            <a:r>
              <a:rPr lang="en-GB" sz="1000" dirty="0">
                <a:solidFill>
                  <a:schemeClr val="bg1"/>
                </a:solidFill>
              </a:rPr>
              <a:t>For permission to reproduce any of the content contained herein please contact </a:t>
            </a:r>
            <a:r>
              <a:rPr lang="en-GB" sz="1000" b="1" dirty="0">
                <a:solidFill>
                  <a:schemeClr val="bg1"/>
                </a:solidFill>
              </a:rPr>
              <a:t>contact@rcophth.ac.uk</a:t>
            </a:r>
          </a:p>
        </p:txBody>
      </p:sp>
      <p:sp>
        <p:nvSpPr>
          <p:cNvPr id="2" name="Title 1"/>
          <p:cNvSpPr>
            <a:spLocks noGrp="1" noRot="1" noMove="1" noResize="1" noEditPoints="1" noAdjustHandles="1" noChangeArrowheads="1" noChangeShapeType="1"/>
          </p:cNvSpPr>
          <p:nvPr>
            <p:ph type="ctrTitle"/>
          </p:nvPr>
        </p:nvSpPr>
        <p:spPr>
          <a:xfrm>
            <a:off x="970047" y="1856232"/>
            <a:ext cx="9120637" cy="2496356"/>
          </a:xfrm>
        </p:spPr>
        <p:txBody>
          <a:bodyPr/>
          <a:lstStyle/>
          <a:p>
            <a:pPr algn="ctr"/>
            <a:br>
              <a:rPr lang="en-GB" sz="4000" b="1" dirty="0"/>
            </a:br>
            <a:r>
              <a:rPr lang="en-GB" sz="4000" b="1">
                <a:latin typeface="Arial"/>
              </a:rPr>
              <a:t>Your Organisation Name xxx</a:t>
            </a:r>
            <a:br>
              <a:rPr lang="en-GB" sz="4000" b="1" dirty="0">
                <a:latin typeface="Arial"/>
              </a:rPr>
            </a:br>
            <a:r>
              <a:rPr lang="en-GB" sz="4000" b="1" dirty="0">
                <a:latin typeface="Arial"/>
              </a:rPr>
              <a:t>NOD Cataract Audit</a:t>
            </a:r>
            <a:r>
              <a:rPr lang="en-GB" sz="4800" b="1" dirty="0">
                <a:latin typeface="Lucida Grande"/>
              </a:rPr>
              <a:t> </a:t>
            </a:r>
            <a:br>
              <a:rPr lang="en-GB" sz="4800" b="1" dirty="0"/>
            </a:br>
            <a:endParaRPr lang="en-GB" sz="4400" dirty="0"/>
          </a:p>
        </p:txBody>
      </p:sp>
    </p:spTree>
    <p:extLst>
      <p:ext uri="{BB962C8B-B14F-4D97-AF65-F5344CB8AC3E}">
        <p14:creationId xmlns:p14="http://schemas.microsoft.com/office/powerpoint/2010/main" val="411474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4486655"/>
            <a:ext cx="10515600" cy="1576175"/>
          </a:xfrm>
        </p:spPr>
        <p:txBody>
          <a:bodyPr/>
          <a:lstStyle/>
          <a:p>
            <a:pPr algn="l"/>
            <a:endParaRPr lang="en-GB" dirty="0">
              <a:solidFill>
                <a:schemeClr val="tx1"/>
              </a:solidFill>
            </a:endParaRPr>
          </a:p>
          <a:p>
            <a:pPr algn="l"/>
            <a:endParaRPr lang="en-GB" dirty="0">
              <a:solidFill>
                <a:schemeClr val="tx1"/>
              </a:solidFill>
            </a:endParaRPr>
          </a:p>
        </p:txBody>
      </p:sp>
      <p:sp>
        <p:nvSpPr>
          <p:cNvPr id="4" name="Rectangle 3">
            <a:extLst>
              <a:ext uri="{FF2B5EF4-FFF2-40B4-BE49-F238E27FC236}">
                <a16:creationId xmlns:a16="http://schemas.microsoft.com/office/drawing/2014/main" id="{980B87CE-2676-4D87-89F2-34746D9FFC48}"/>
              </a:ext>
            </a:extLst>
          </p:cNvPr>
          <p:cNvSpPr/>
          <p:nvPr/>
        </p:nvSpPr>
        <p:spPr>
          <a:xfrm>
            <a:off x="304800" y="3003985"/>
            <a:ext cx="11049000" cy="605294"/>
          </a:xfrm>
          <a:prstGeom prst="rect">
            <a:avLst/>
          </a:prstGeom>
        </p:spPr>
        <p:txBody>
          <a:bodyPr wrap="square">
            <a:spAutoFit/>
          </a:bodyPr>
          <a:lstStyle/>
          <a:p>
            <a:pPr lvl="0" algn="ctr">
              <a:lnSpc>
                <a:spcPts val="4000"/>
              </a:lnSpc>
              <a:spcAft>
                <a:spcPts val="3000"/>
              </a:spcAft>
            </a:pPr>
            <a:r>
              <a:rPr lang="en-GB" sz="3400" dirty="0">
                <a:solidFill>
                  <a:srgbClr val="000000"/>
                </a:solidFill>
                <a:latin typeface="Arial" panose="020B0604020202020204" pitchFamily="34" charset="0"/>
                <a:cs typeface="Arial" panose="020B0604020202020204" pitchFamily="34" charset="0"/>
              </a:rPr>
              <a:t>Action points to improve data collection?</a:t>
            </a:r>
          </a:p>
        </p:txBody>
      </p:sp>
    </p:spTree>
    <p:extLst>
      <p:ext uri="{BB962C8B-B14F-4D97-AF65-F5344CB8AC3E}">
        <p14:creationId xmlns:p14="http://schemas.microsoft.com/office/powerpoint/2010/main" val="258422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2: Complications</a:t>
            </a:r>
            <a:br>
              <a:rPr lang="en-GB" sz="4800" b="1" dirty="0"/>
            </a:br>
            <a:endParaRPr lang="en-GB" sz="4400" dirty="0"/>
          </a:p>
        </p:txBody>
      </p:sp>
    </p:spTree>
    <p:extLst>
      <p:ext uri="{BB962C8B-B14F-4D97-AF65-F5344CB8AC3E}">
        <p14:creationId xmlns:p14="http://schemas.microsoft.com/office/powerpoint/2010/main" val="242905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A4F-F39D-4867-A3AD-FA260C7E0B7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Vision Loss</a:t>
            </a:r>
          </a:p>
        </p:txBody>
      </p:sp>
      <p:sp>
        <p:nvSpPr>
          <p:cNvPr id="3" name="Content Placeholder 2">
            <a:extLst>
              <a:ext uri="{FF2B5EF4-FFF2-40B4-BE49-F238E27FC236}">
                <a16:creationId xmlns:a16="http://schemas.microsoft.com/office/drawing/2014/main" id="{B196A18A-CCF8-4A6F-8BDA-DD99360141BD}"/>
              </a:ext>
            </a:extLst>
          </p:cNvPr>
          <p:cNvSpPr>
            <a:spLocks noGrp="1"/>
          </p:cNvSpPr>
          <p:nvPr>
            <p:ph idx="1"/>
          </p:nvPr>
        </p:nvSpPr>
        <p:spPr>
          <a:xfrm>
            <a:off x="533399" y="1423416"/>
            <a:ext cx="11462657" cy="4824983"/>
          </a:xfrm>
        </p:spPr>
        <p:txBody>
          <a:bodyPr/>
          <a:lstStyle/>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Vision Loss is loss of ≥0.3 </a:t>
            </a:r>
            <a:r>
              <a:rPr lang="en-GB" sz="3200" dirty="0" err="1">
                <a:solidFill>
                  <a:schemeClr val="tx1"/>
                </a:solidFill>
                <a:latin typeface="Arial" panose="020B0604020202020204" pitchFamily="34" charset="0"/>
                <a:cs typeface="Arial" panose="020B0604020202020204" pitchFamily="34" charset="0"/>
              </a:rPr>
              <a:t>LogMAR</a:t>
            </a:r>
            <a:r>
              <a:rPr lang="en-GB" sz="3200" dirty="0">
                <a:solidFill>
                  <a:schemeClr val="tx1"/>
                </a:solidFill>
                <a:latin typeface="Arial" panose="020B0604020202020204" pitchFamily="34" charset="0"/>
                <a:cs typeface="Arial" panose="020B0604020202020204" pitchFamily="34" charset="0"/>
              </a:rPr>
              <a:t> pre- to post-op</a:t>
            </a:r>
          </a:p>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National Comparison Vision Loss rate 	= 0.90%</a:t>
            </a:r>
          </a:p>
          <a:p>
            <a:pPr marL="457200" indent="-457200" algn="l">
              <a:buFont typeface="Arial" panose="020B0604020202020204" pitchFamily="34" charset="0"/>
              <a:buChar char="•"/>
            </a:pPr>
            <a:r>
              <a:rPr lang="en-GB" sz="3200" dirty="0">
                <a:solidFill>
                  <a:schemeClr val="tx1"/>
                </a:solidFill>
                <a:latin typeface="Arial" panose="020B0604020202020204" pitchFamily="34" charset="0"/>
                <a:cs typeface="Arial" panose="020B0604020202020204" pitchFamily="34" charset="0"/>
              </a:rPr>
              <a:t>Your centre’s adjusted Vision Loss rate 	= XX%</a:t>
            </a:r>
          </a:p>
        </p:txBody>
      </p:sp>
      <p:graphicFrame>
        <p:nvGraphicFramePr>
          <p:cNvPr id="4" name="Table 3">
            <a:extLst>
              <a:ext uri="{FF2B5EF4-FFF2-40B4-BE49-F238E27FC236}">
                <a16:creationId xmlns:a16="http://schemas.microsoft.com/office/drawing/2014/main" id="{6FB622AB-E351-41C4-A985-91A2DD401DF5}"/>
              </a:ext>
            </a:extLst>
          </p:cNvPr>
          <p:cNvGraphicFramePr>
            <a:graphicFrameLocks noGrp="1"/>
          </p:cNvGraphicFramePr>
          <p:nvPr>
            <p:extLst>
              <p:ext uri="{D42A27DB-BD31-4B8C-83A1-F6EECF244321}">
                <p14:modId xmlns:p14="http://schemas.microsoft.com/office/powerpoint/2010/main" val="3027108730"/>
              </p:ext>
            </p:extLst>
          </p:nvPr>
        </p:nvGraphicFramePr>
        <p:xfrm>
          <a:off x="676655" y="4215383"/>
          <a:ext cx="11204450" cy="1901952"/>
        </p:xfrm>
        <a:graphic>
          <a:graphicData uri="http://schemas.openxmlformats.org/drawingml/2006/table">
            <a:tbl>
              <a:tblPr firstRow="1"/>
              <a:tblGrid>
                <a:gridCol w="2240890">
                  <a:extLst>
                    <a:ext uri="{9D8B030D-6E8A-4147-A177-3AD203B41FA5}">
                      <a16:colId xmlns:a16="http://schemas.microsoft.com/office/drawing/2014/main" val="1162996228"/>
                    </a:ext>
                  </a:extLst>
                </a:gridCol>
                <a:gridCol w="2240890">
                  <a:extLst>
                    <a:ext uri="{9D8B030D-6E8A-4147-A177-3AD203B41FA5}">
                      <a16:colId xmlns:a16="http://schemas.microsoft.com/office/drawing/2014/main" val="4158838824"/>
                    </a:ext>
                  </a:extLst>
                </a:gridCol>
                <a:gridCol w="2240890">
                  <a:extLst>
                    <a:ext uri="{9D8B030D-6E8A-4147-A177-3AD203B41FA5}">
                      <a16:colId xmlns:a16="http://schemas.microsoft.com/office/drawing/2014/main" val="3664866276"/>
                    </a:ext>
                  </a:extLst>
                </a:gridCol>
                <a:gridCol w="2240890">
                  <a:extLst>
                    <a:ext uri="{9D8B030D-6E8A-4147-A177-3AD203B41FA5}">
                      <a16:colId xmlns:a16="http://schemas.microsoft.com/office/drawing/2014/main" val="2968490076"/>
                    </a:ext>
                  </a:extLst>
                </a:gridCol>
                <a:gridCol w="2240890">
                  <a:extLst>
                    <a:ext uri="{9D8B030D-6E8A-4147-A177-3AD203B41FA5}">
                      <a16:colId xmlns:a16="http://schemas.microsoft.com/office/drawing/2014/main" val="2458282985"/>
                    </a:ext>
                  </a:extLst>
                </a:gridCol>
              </a:tblGrid>
              <a:tr h="950976">
                <a:tc>
                  <a:txBody>
                    <a:bodyPr/>
                    <a:lstStyle/>
                    <a:p>
                      <a:pPr algn="ctr"/>
                      <a:r>
                        <a:rPr lang="en-GB" sz="3200" b="1" dirty="0">
                          <a:effectLst/>
                          <a:latin typeface="Arial" panose="020B0604020202020204" pitchFamily="34" charset="0"/>
                          <a:cs typeface="Arial" panose="020B0604020202020204" pitchFamily="34" charset="0"/>
                        </a:rPr>
                        <a:t>2018</a:t>
                      </a:r>
                      <a:endParaRPr lang="en-GB" sz="36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2019</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2020</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2021</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2022</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2709627778"/>
                  </a:ext>
                </a:extLst>
              </a:tr>
              <a:tr h="950976">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6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940931762"/>
                  </a:ext>
                </a:extLst>
              </a:tr>
            </a:tbl>
          </a:graphicData>
        </a:graphic>
      </p:graphicFrame>
    </p:spTree>
    <p:extLst>
      <p:ext uri="{BB962C8B-B14F-4D97-AF65-F5344CB8AC3E}">
        <p14:creationId xmlns:p14="http://schemas.microsoft.com/office/powerpoint/2010/main" val="1361510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394B-FC93-4AAA-97F3-EA1397E2CA7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Vision Loss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648B80-B8D8-4C4C-A284-CD88CAC92A48}"/>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You can insert a picture of your centre’s Vision Loss from the NOD website here to show where you sit compared to all other centres</a:t>
            </a:r>
          </a:p>
          <a:p>
            <a:r>
              <a:rPr lang="en-GB" dirty="0">
                <a:latin typeface="Arial" panose="020B0604020202020204" pitchFamily="34" charset="0"/>
                <a:cs typeface="Arial" panose="020B0604020202020204" pitchFamily="34" charset="0"/>
                <a:hlinkClick r:id="rId3"/>
              </a:rPr>
              <a:t>https://nodaudit.org.uk/data-and-reports/cataract-audit/adjusted-case-mix-visual-loss-funnel-plot-contributing-centres</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93927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916912" y="522643"/>
            <a:ext cx="9258353" cy="603902"/>
          </a:xfrm>
        </p:spPr>
        <p:txBody>
          <a:bodyPr/>
          <a:lstStyle/>
          <a:p>
            <a:r>
              <a:rPr lang="en-GB" dirty="0">
                <a:latin typeface="Arial" panose="020B0604020202020204" pitchFamily="34" charset="0"/>
                <a:cs typeface="Arial" panose="020B0604020202020204" pitchFamily="34" charset="0"/>
              </a:rPr>
              <a:t>Posterior Capsule Rupture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is associated with:</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443919" y="1489037"/>
            <a:ext cx="11304161" cy="4846320"/>
          </a:xfrm>
        </p:spPr>
        <p:txBody>
          <a:bodyPr/>
          <a:lstStyle/>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20 x risk of a retinal detachment in the year following surgery</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17 x risk of acute intra-operative supra-choroidal </a:t>
            </a:r>
            <a:r>
              <a:rPr lang="en-US" sz="2800" dirty="0" err="1">
                <a:solidFill>
                  <a:schemeClr val="tx1"/>
                </a:solidFill>
                <a:latin typeface="Arial" panose="020B0604020202020204" pitchFamily="34" charset="0"/>
                <a:cs typeface="Arial" panose="020B0604020202020204" pitchFamily="34" charset="0"/>
              </a:rPr>
              <a:t>haemorrhage</a:t>
            </a:r>
            <a:endParaRPr lang="en-US" sz="28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16 x risk of losing ≥0.6 </a:t>
            </a:r>
            <a:r>
              <a:rPr lang="en-US" sz="2800" dirty="0" err="1">
                <a:solidFill>
                  <a:schemeClr val="tx1"/>
                </a:solidFill>
                <a:latin typeface="Arial" panose="020B0604020202020204" pitchFamily="34" charset="0"/>
                <a:cs typeface="Arial" panose="020B0604020202020204" pitchFamily="34" charset="0"/>
              </a:rPr>
              <a:t>LogMAR</a:t>
            </a:r>
            <a:r>
              <a:rPr lang="en-US" sz="2800" dirty="0">
                <a:solidFill>
                  <a:schemeClr val="tx1"/>
                </a:solidFill>
                <a:latin typeface="Arial" panose="020B0604020202020204" pitchFamily="34" charset="0"/>
                <a:cs typeface="Arial" panose="020B0604020202020204" pitchFamily="34" charset="0"/>
              </a:rPr>
              <a:t> from pre- to postoperatively</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7 x risk of post-operative endophthalmitis</a:t>
            </a:r>
          </a:p>
          <a:p>
            <a:pPr marL="457200" indent="-457200" algn="l">
              <a:buFont typeface="Arial" panose="020B0604020202020204" pitchFamily="34" charset="0"/>
              <a:buChar char="•"/>
            </a:pPr>
            <a:r>
              <a:rPr lang="en-US" sz="2800" dirty="0">
                <a:solidFill>
                  <a:schemeClr val="tx1"/>
                </a:solidFill>
                <a:latin typeface="Arial" panose="020B0604020202020204" pitchFamily="34" charset="0"/>
                <a:cs typeface="Arial" panose="020B0604020202020204" pitchFamily="34" charset="0"/>
              </a:rPr>
              <a:t>6x risk of losing ≥0.3 </a:t>
            </a:r>
            <a:r>
              <a:rPr lang="en-US" sz="2800" dirty="0" err="1">
                <a:solidFill>
                  <a:schemeClr val="tx1"/>
                </a:solidFill>
                <a:latin typeface="Arial" panose="020B0604020202020204" pitchFamily="34" charset="0"/>
                <a:cs typeface="Arial" panose="020B0604020202020204" pitchFamily="34" charset="0"/>
              </a:rPr>
              <a:t>LogMAR</a:t>
            </a:r>
            <a:r>
              <a:rPr lang="en-US" sz="2800" dirty="0">
                <a:solidFill>
                  <a:schemeClr val="tx1"/>
                </a:solidFill>
                <a:latin typeface="Arial" panose="020B0604020202020204" pitchFamily="34" charset="0"/>
                <a:cs typeface="Arial" panose="020B0604020202020204" pitchFamily="34" charset="0"/>
              </a:rPr>
              <a:t> from pre- to postoperatively </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&gt;2x risk of cystoid </a:t>
            </a:r>
            <a:r>
              <a:rPr lang="en-GB" sz="2800">
                <a:solidFill>
                  <a:schemeClr val="tx1"/>
                </a:solidFill>
                <a:latin typeface="Arial" panose="020B0604020202020204" pitchFamily="34" charset="0"/>
                <a:cs typeface="Arial" panose="020B0604020202020204" pitchFamily="34" charset="0"/>
              </a:rPr>
              <a:t>macular oedema</a:t>
            </a:r>
            <a:endParaRPr lang="en-GB"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433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270736" y="559219"/>
            <a:ext cx="9258353" cy="603902"/>
          </a:xfrm>
        </p:spPr>
        <p:txBody>
          <a:bodyPr/>
          <a:lstStyle/>
          <a:p>
            <a:r>
              <a:rPr lang="en-GB" dirty="0">
                <a:latin typeface="Arial" panose="020B0604020202020204" pitchFamily="34" charset="0"/>
                <a:cs typeface="Arial" panose="020B0604020202020204" pitchFamily="34" charset="0"/>
              </a:rPr>
              <a:t>Posterior Capsule Rupture (PCR) defined as:</a:t>
            </a:r>
            <a:br>
              <a:rPr lang="en-GB" dirty="0"/>
            </a:br>
            <a:endParaRPr lang="en-GB" dirty="0"/>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652653" y="2026157"/>
            <a:ext cx="10886694" cy="4074773"/>
          </a:xfrm>
        </p:spPr>
        <p:txBody>
          <a:bodyPr/>
          <a:lstStyle/>
          <a:p>
            <a:r>
              <a:rPr lang="en-GB" sz="2400" dirty="0">
                <a:solidFill>
                  <a:schemeClr val="tx1"/>
                </a:solidFill>
                <a:latin typeface="Arial" panose="020B0604020202020204" pitchFamily="34" charset="0"/>
                <a:cs typeface="Arial" panose="020B0604020202020204" pitchFamily="34" charset="0"/>
              </a:rPr>
              <a:t>“</a:t>
            </a:r>
            <a:r>
              <a:rPr lang="en-GB" sz="2800" i="1" dirty="0">
                <a:solidFill>
                  <a:schemeClr val="tx1"/>
                </a:solidFill>
                <a:latin typeface="Arial" panose="020B0604020202020204" pitchFamily="34" charset="0"/>
                <a:cs typeface="Arial" panose="020B0604020202020204" pitchFamily="34" charset="0"/>
              </a:rPr>
              <a:t>Posterior capsule rupture with or without vitreous prolapse, or </a:t>
            </a:r>
            <a:r>
              <a:rPr lang="en-GB" sz="2800" i="1" dirty="0" err="1">
                <a:solidFill>
                  <a:schemeClr val="tx1"/>
                </a:solidFill>
                <a:latin typeface="Arial" panose="020B0604020202020204" pitchFamily="34" charset="0"/>
                <a:cs typeface="Arial" panose="020B0604020202020204" pitchFamily="34" charset="0"/>
              </a:rPr>
              <a:t>zonule</a:t>
            </a:r>
            <a:r>
              <a:rPr lang="en-GB" sz="2800" i="1" dirty="0">
                <a:solidFill>
                  <a:schemeClr val="tx1"/>
                </a:solidFill>
                <a:latin typeface="Arial" panose="020B0604020202020204" pitchFamily="34" charset="0"/>
                <a:cs typeface="Arial" panose="020B0604020202020204" pitchFamily="34" charset="0"/>
              </a:rPr>
              <a:t> rupture with vitreous prolapse</a:t>
            </a:r>
            <a:r>
              <a:rPr lang="en-GB" sz="2400" i="1" dirty="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National unadjusted PCR rate				= 0.79%</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Your centre unadjusted PCR rate		 	= XX %</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Your centre PCR rate adjusted for case complexity = XX %</a:t>
            </a:r>
          </a:p>
        </p:txBody>
      </p:sp>
    </p:spTree>
    <p:extLst>
      <p:ext uri="{BB962C8B-B14F-4D97-AF65-F5344CB8AC3E}">
        <p14:creationId xmlns:p14="http://schemas.microsoft.com/office/powerpoint/2010/main" val="550832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394B-FC93-4AAA-97F3-EA1397E2CA7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PCR rate</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648B80-B8D8-4C4C-A284-CD88CAC92A48}"/>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You can insert a picture of your centre’s PCR rate from the NOD website here to show where you sit compared to all other centres</a:t>
            </a:r>
          </a:p>
          <a:p>
            <a:r>
              <a:rPr lang="en-GB" dirty="0">
                <a:latin typeface="Arial" panose="020B0604020202020204" pitchFamily="34" charset="0"/>
                <a:cs typeface="Arial" panose="020B0604020202020204" pitchFamily="34" charset="0"/>
                <a:hlinkClick r:id="rId3"/>
              </a:rPr>
              <a:t>https://nodaudit.org.uk/data-and-reports/cataract-audit/adjusted-case-mix-pcr-funnel-plot-contributing-centres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45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EE66-7834-43DA-8917-94F1229D9902}"/>
              </a:ext>
            </a:extLst>
          </p:cNvPr>
          <p:cNvSpPr>
            <a:spLocks noGrp="1"/>
          </p:cNvSpPr>
          <p:nvPr>
            <p:ph type="title"/>
          </p:nvPr>
        </p:nvSpPr>
        <p:spPr>
          <a:xfrm>
            <a:off x="1325880" y="386158"/>
            <a:ext cx="5773010" cy="604800"/>
          </a:xfrm>
        </p:spPr>
        <p:txBody>
          <a:bodyPr/>
          <a:lstStyle/>
          <a:p>
            <a:r>
              <a:rPr lang="en-GB" sz="4000" dirty="0">
                <a:latin typeface="Arial" panose="020B0604020202020204" pitchFamily="34" charset="0"/>
                <a:cs typeface="Arial" panose="020B0604020202020204" pitchFamily="34" charset="0"/>
              </a:rPr>
              <a:t>UK NOD Trends in PCR 2010/11 – 2022/23</a:t>
            </a:r>
          </a:p>
        </p:txBody>
      </p:sp>
      <p:graphicFrame>
        <p:nvGraphicFramePr>
          <p:cNvPr id="3" name="Table 2">
            <a:extLst>
              <a:ext uri="{FF2B5EF4-FFF2-40B4-BE49-F238E27FC236}">
                <a16:creationId xmlns:a16="http://schemas.microsoft.com/office/drawing/2014/main" id="{858FBC9E-EAA1-416C-B0FD-7C6B91FC263E}"/>
              </a:ext>
            </a:extLst>
          </p:cNvPr>
          <p:cNvGraphicFramePr>
            <a:graphicFrameLocks noGrp="1"/>
          </p:cNvGraphicFramePr>
          <p:nvPr>
            <p:extLst>
              <p:ext uri="{D42A27DB-BD31-4B8C-83A1-F6EECF244321}">
                <p14:modId xmlns:p14="http://schemas.microsoft.com/office/powerpoint/2010/main" val="2637846811"/>
              </p:ext>
            </p:extLst>
          </p:nvPr>
        </p:nvGraphicFramePr>
        <p:xfrm>
          <a:off x="292671" y="1465006"/>
          <a:ext cx="11606664" cy="4549856"/>
        </p:xfrm>
        <a:graphic>
          <a:graphicData uri="http://schemas.openxmlformats.org/drawingml/2006/table">
            <a:tbl>
              <a:tblPr firstRow="1">
                <a:tableStyleId>{5C22544A-7EE6-4342-B048-85BDC9FD1C3A}</a:tableStyleId>
              </a:tblPr>
              <a:tblGrid>
                <a:gridCol w="1376990">
                  <a:extLst>
                    <a:ext uri="{9D8B030D-6E8A-4147-A177-3AD203B41FA5}">
                      <a16:colId xmlns:a16="http://schemas.microsoft.com/office/drawing/2014/main" val="192340176"/>
                    </a:ext>
                  </a:extLst>
                </a:gridCol>
                <a:gridCol w="786898">
                  <a:extLst>
                    <a:ext uri="{9D8B030D-6E8A-4147-A177-3AD203B41FA5}">
                      <a16:colId xmlns:a16="http://schemas.microsoft.com/office/drawing/2014/main" val="3907148590"/>
                    </a:ext>
                  </a:extLst>
                </a:gridCol>
                <a:gridCol w="786898">
                  <a:extLst>
                    <a:ext uri="{9D8B030D-6E8A-4147-A177-3AD203B41FA5}">
                      <a16:colId xmlns:a16="http://schemas.microsoft.com/office/drawing/2014/main" val="2188656097"/>
                    </a:ext>
                  </a:extLst>
                </a:gridCol>
                <a:gridCol w="786898">
                  <a:extLst>
                    <a:ext uri="{9D8B030D-6E8A-4147-A177-3AD203B41FA5}">
                      <a16:colId xmlns:a16="http://schemas.microsoft.com/office/drawing/2014/main" val="1860332915"/>
                    </a:ext>
                  </a:extLst>
                </a:gridCol>
                <a:gridCol w="786898">
                  <a:extLst>
                    <a:ext uri="{9D8B030D-6E8A-4147-A177-3AD203B41FA5}">
                      <a16:colId xmlns:a16="http://schemas.microsoft.com/office/drawing/2014/main" val="3437080754"/>
                    </a:ext>
                  </a:extLst>
                </a:gridCol>
                <a:gridCol w="786898">
                  <a:extLst>
                    <a:ext uri="{9D8B030D-6E8A-4147-A177-3AD203B41FA5}">
                      <a16:colId xmlns:a16="http://schemas.microsoft.com/office/drawing/2014/main" val="499737890"/>
                    </a:ext>
                  </a:extLst>
                </a:gridCol>
                <a:gridCol w="786898">
                  <a:extLst>
                    <a:ext uri="{9D8B030D-6E8A-4147-A177-3AD203B41FA5}">
                      <a16:colId xmlns:a16="http://schemas.microsoft.com/office/drawing/2014/main" val="2098752316"/>
                    </a:ext>
                  </a:extLst>
                </a:gridCol>
                <a:gridCol w="786898">
                  <a:extLst>
                    <a:ext uri="{9D8B030D-6E8A-4147-A177-3AD203B41FA5}">
                      <a16:colId xmlns:a16="http://schemas.microsoft.com/office/drawing/2014/main" val="3879052921"/>
                    </a:ext>
                  </a:extLst>
                </a:gridCol>
                <a:gridCol w="786898">
                  <a:extLst>
                    <a:ext uri="{9D8B030D-6E8A-4147-A177-3AD203B41FA5}">
                      <a16:colId xmlns:a16="http://schemas.microsoft.com/office/drawing/2014/main" val="1440177490"/>
                    </a:ext>
                  </a:extLst>
                </a:gridCol>
                <a:gridCol w="786898">
                  <a:extLst>
                    <a:ext uri="{9D8B030D-6E8A-4147-A177-3AD203B41FA5}">
                      <a16:colId xmlns:a16="http://schemas.microsoft.com/office/drawing/2014/main" val="1596990830"/>
                    </a:ext>
                  </a:extLst>
                </a:gridCol>
                <a:gridCol w="786898">
                  <a:extLst>
                    <a:ext uri="{9D8B030D-6E8A-4147-A177-3AD203B41FA5}">
                      <a16:colId xmlns:a16="http://schemas.microsoft.com/office/drawing/2014/main" val="1671953166"/>
                    </a:ext>
                  </a:extLst>
                </a:gridCol>
                <a:gridCol w="786898">
                  <a:extLst>
                    <a:ext uri="{9D8B030D-6E8A-4147-A177-3AD203B41FA5}">
                      <a16:colId xmlns:a16="http://schemas.microsoft.com/office/drawing/2014/main" val="1676624553"/>
                    </a:ext>
                  </a:extLst>
                </a:gridCol>
                <a:gridCol w="786898">
                  <a:extLst>
                    <a:ext uri="{9D8B030D-6E8A-4147-A177-3AD203B41FA5}">
                      <a16:colId xmlns:a16="http://schemas.microsoft.com/office/drawing/2014/main" val="1619672010"/>
                    </a:ext>
                  </a:extLst>
                </a:gridCol>
                <a:gridCol w="786898">
                  <a:extLst>
                    <a:ext uri="{9D8B030D-6E8A-4147-A177-3AD203B41FA5}">
                      <a16:colId xmlns:a16="http://schemas.microsoft.com/office/drawing/2014/main" val="328770271"/>
                    </a:ext>
                  </a:extLst>
                </a:gridCol>
              </a:tblGrid>
              <a:tr h="666726">
                <a:tc>
                  <a:txBody>
                    <a:bodyPr/>
                    <a:lstStyle/>
                    <a:p>
                      <a:pPr algn="just">
                        <a:lnSpc>
                          <a:spcPct val="150000"/>
                        </a:lnSpc>
                        <a:spcAft>
                          <a:spcPts val="0"/>
                        </a:spcAft>
                      </a:pPr>
                      <a:r>
                        <a:rPr lang="en-GB" sz="1200" dirty="0">
                          <a:effectLst/>
                          <a:latin typeface="Arial" panose="020B0604020202020204" pitchFamily="34" charset="0"/>
                          <a:cs typeface="Arial" panose="020B0604020202020204" pitchFamily="34" charset="0"/>
                        </a:rPr>
                        <a:t> </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gridSpan="12">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NHS year (01 April to 31 March)</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lnSpc>
                          <a:spcPct val="150000"/>
                        </a:lnSpc>
                        <a:spcAft>
                          <a:spcPts val="0"/>
                        </a:spcAft>
                      </a:pPr>
                      <a:endParaRPr lang="en-GB" sz="20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tc>
                <a:tc>
                  <a:txBody>
                    <a:bodyPr/>
                    <a:lstStyle/>
                    <a:p>
                      <a:pPr algn="ctr">
                        <a:lnSpc>
                          <a:spcPct val="150000"/>
                        </a:lnSpc>
                        <a:spcAft>
                          <a:spcPts val="0"/>
                        </a:spcAft>
                      </a:pP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1301520044"/>
                  </a:ext>
                </a:extLst>
              </a:tr>
              <a:tr h="776626">
                <a:tc>
                  <a:txBody>
                    <a:bodyPr/>
                    <a:lstStyle/>
                    <a:p>
                      <a:pPr algn="just">
                        <a:lnSpc>
                          <a:spcPct val="150000"/>
                        </a:lnSpc>
                        <a:spcAft>
                          <a:spcPts val="0"/>
                        </a:spcAft>
                      </a:pPr>
                      <a:r>
                        <a:rPr lang="en-GB" sz="1200" dirty="0">
                          <a:effectLst/>
                          <a:latin typeface="Arial" panose="020B0604020202020204" pitchFamily="34" charset="0"/>
                          <a:cs typeface="Arial" panose="020B0604020202020204" pitchFamily="34" charset="0"/>
                        </a:rPr>
                        <a:t> </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2010</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2011</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2012</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2013</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2014</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2015</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2016</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2017</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2018</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2019</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b="1" dirty="0">
                          <a:effectLst/>
                          <a:latin typeface="Arial" panose="020B0604020202020204" pitchFamily="34" charset="0"/>
                          <a:cs typeface="Arial" panose="020B0604020202020204" pitchFamily="34" charset="0"/>
                        </a:rPr>
                        <a:t>2020</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2021</a:t>
                      </a:r>
                      <a:endPar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rPr>
                        <a:t>2022</a:t>
                      </a:r>
                      <a:endPar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276783557"/>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Centres</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42</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49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58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71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93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113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162</a:t>
                      </a:r>
                      <a:endPar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rPr>
                        <a:t>177</a:t>
                      </a:r>
                      <a:endPar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extLst>
                  <a:ext uri="{0D108BD9-81ED-4DB2-BD59-A6C34878D82A}">
                    <a16:rowId xmlns:a16="http://schemas.microsoft.com/office/drawing/2014/main" val="906319459"/>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Eligible operations</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ea typeface="MS Gothic" panose="020B0609070205080204" pitchFamily="49" charset="-128"/>
                          <a:cs typeface="Arial" panose="020B0604020202020204" pitchFamily="34" charset="0"/>
                        </a:rPr>
                        <a:t>68,107</a:t>
                      </a: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83,460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102,440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121,779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135,924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152,761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193,189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218,454</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249,311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283,442</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176,398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377,366</a:t>
                      </a:r>
                    </a:p>
                  </a:txBody>
                  <a:tcPr marL="68580" marR="68580" marT="36195" marB="36195" anchor="ctr"/>
                </a:tc>
                <a:tc>
                  <a:txBody>
                    <a:bodyPr/>
                    <a:lstStyle/>
                    <a:p>
                      <a:pPr marL="0" algn="ctr" defTabSz="914400" rtl="0" eaLnBrk="1" latinLnBrk="0" hangingPunct="1">
                        <a:lnSpc>
                          <a:spcPct val="150000"/>
                        </a:lnSpc>
                        <a:spcAft>
                          <a:spcPts val="0"/>
                        </a:spcAft>
                      </a:pPr>
                      <a:r>
                        <a:rPr lang="en-US" sz="1200" kern="1200" dirty="0">
                          <a:solidFill>
                            <a:schemeClr val="dk1"/>
                          </a:solidFill>
                          <a:effectLst/>
                          <a:latin typeface="Arial" panose="020B0604020202020204" pitchFamily="34" charset="0"/>
                          <a:ea typeface="+mn-ea"/>
                          <a:cs typeface="Arial" panose="020B0604020202020204" pitchFamily="34" charset="0"/>
                        </a:rPr>
                        <a:t>481,530</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973095957"/>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 Case</a:t>
                      </a:r>
                    </a:p>
                    <a:p>
                      <a:pPr algn="just">
                        <a:lnSpc>
                          <a:spcPct val="150000"/>
                        </a:lnSpc>
                        <a:spcAft>
                          <a:spcPts val="0"/>
                        </a:spcAft>
                      </a:pPr>
                      <a:r>
                        <a:rPr lang="en-GB" sz="1200" b="1" dirty="0">
                          <a:effectLst/>
                          <a:latin typeface="Arial" panose="020B0604020202020204" pitchFamily="34" charset="0"/>
                          <a:cs typeface="Arial" panose="020B0604020202020204" pitchFamily="34" charset="0"/>
                        </a:rPr>
                        <a:t>Ascertainment</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86.7</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ea typeface="MS Gothic" panose="020B0609070205080204" pitchFamily="49" charset="-128"/>
                          <a:cs typeface="Arial" panose="020B0604020202020204" pitchFamily="34" charset="0"/>
                        </a:rPr>
                        <a:t>85.5</a:t>
                      </a: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86.5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89.6</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100.0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99.0</a:t>
                      </a:r>
                    </a:p>
                  </a:txBody>
                  <a:tcPr marL="68580" marR="68580" marT="36195" marB="36195" anchor="ctr"/>
                </a:tc>
                <a:tc>
                  <a:txBody>
                    <a:bodyPr/>
                    <a:lstStyle/>
                    <a:p>
                      <a:pPr marL="0" algn="ctr" defTabSz="914400" rtl="0" eaLnBrk="1" latinLnBrk="0" hangingPunct="1">
                        <a:lnSpc>
                          <a:spcPct val="150000"/>
                        </a:lnSpc>
                        <a:spcAft>
                          <a:spcPts val="0"/>
                        </a:spcAft>
                      </a:pPr>
                      <a:r>
                        <a:rPr lang="en-US" sz="1200" kern="1200" dirty="0">
                          <a:solidFill>
                            <a:schemeClr val="dk1"/>
                          </a:solidFill>
                          <a:effectLst/>
                          <a:latin typeface="Arial" panose="020B0604020202020204" pitchFamily="34" charset="0"/>
                          <a:ea typeface="+mn-ea"/>
                          <a:cs typeface="Arial" panose="020B0604020202020204" pitchFamily="34" charset="0"/>
                        </a:rPr>
                        <a:t>96.0</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486182998"/>
                  </a:ext>
                </a:extLst>
              </a:tr>
              <a:tr h="776626">
                <a:tc>
                  <a:txBody>
                    <a:bodyPr/>
                    <a:lstStyle/>
                    <a:p>
                      <a:pPr algn="just">
                        <a:lnSpc>
                          <a:spcPct val="150000"/>
                        </a:lnSpc>
                        <a:spcAft>
                          <a:spcPts val="0"/>
                        </a:spcAft>
                      </a:pPr>
                      <a:r>
                        <a:rPr lang="en-GB" sz="1200" b="1" dirty="0">
                          <a:effectLst/>
                          <a:latin typeface="Arial" panose="020B0604020202020204" pitchFamily="34" charset="0"/>
                          <a:cs typeface="Arial" panose="020B0604020202020204" pitchFamily="34" charset="0"/>
                        </a:rPr>
                        <a:t>Unadjusted PCR rate (%)</a:t>
                      </a:r>
                      <a:endParaRPr lang="en-GB" sz="1200" b="1"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1.91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1.79</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1.71</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1.46</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1.43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1.35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1.28</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1.25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1.15</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1.03</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algn="ctr">
                        <a:lnSpc>
                          <a:spcPct val="150000"/>
                        </a:lnSpc>
                        <a:spcAft>
                          <a:spcPts val="0"/>
                        </a:spcAft>
                      </a:pPr>
                      <a:r>
                        <a:rPr lang="en-GB" sz="1200" dirty="0">
                          <a:effectLst/>
                          <a:latin typeface="Arial" panose="020B0604020202020204" pitchFamily="34" charset="0"/>
                          <a:cs typeface="Arial" panose="020B0604020202020204" pitchFamily="34" charset="0"/>
                        </a:rPr>
                        <a:t>0.90</a:t>
                      </a:r>
                      <a:endParaRPr lang="en-GB" sz="1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tc>
                <a:tc>
                  <a:txBody>
                    <a:bodyPr/>
                    <a:lstStyle/>
                    <a:p>
                      <a:pPr marL="0" algn="ctr" defTabSz="914400" rtl="0" eaLnBrk="1" latinLnBrk="0" hangingPunct="1">
                        <a:lnSpc>
                          <a:spcPct val="150000"/>
                        </a:lnSpc>
                        <a:spcAft>
                          <a:spcPts val="0"/>
                        </a:spcAft>
                      </a:pPr>
                      <a:r>
                        <a:rPr lang="en-GB" sz="1200" kern="1200" dirty="0">
                          <a:solidFill>
                            <a:schemeClr val="dk1"/>
                          </a:solidFill>
                          <a:effectLst/>
                          <a:latin typeface="Arial" panose="020B0604020202020204" pitchFamily="34" charset="0"/>
                          <a:ea typeface="+mn-ea"/>
                          <a:cs typeface="Arial" panose="020B0604020202020204" pitchFamily="34" charset="0"/>
                        </a:rPr>
                        <a:t>0.88</a:t>
                      </a:r>
                    </a:p>
                  </a:txBody>
                  <a:tcPr marL="68580" marR="68580" marT="36195" marB="36195" anchor="ct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200" kern="1200" dirty="0">
                          <a:solidFill>
                            <a:schemeClr val="dk1"/>
                          </a:solidFill>
                          <a:effectLst/>
                          <a:latin typeface="Arial" panose="020B0604020202020204" pitchFamily="34" charset="0"/>
                          <a:ea typeface="+mn-ea"/>
                          <a:cs typeface="Arial" panose="020B0604020202020204" pitchFamily="34" charset="0"/>
                        </a:rPr>
                        <a:t>0.79</a:t>
                      </a:r>
                      <a:endParaRPr lang="en-GB" sz="1200" kern="1200" dirty="0">
                        <a:solidFill>
                          <a:schemeClr val="dk1"/>
                        </a:solidFill>
                        <a:effectLst/>
                        <a:latin typeface="Arial" panose="020B0604020202020204" pitchFamily="34" charset="0"/>
                        <a:ea typeface="+mn-ea"/>
                        <a:cs typeface="Arial" panose="020B0604020202020204" pitchFamily="34" charset="0"/>
                      </a:endParaRPr>
                    </a:p>
                  </a:txBody>
                  <a:tcPr marL="68580" marR="68580" marT="36195" marB="36195" anchor="ctr"/>
                </a:tc>
                <a:extLst>
                  <a:ext uri="{0D108BD9-81ED-4DB2-BD59-A6C34878D82A}">
                    <a16:rowId xmlns:a16="http://schemas.microsoft.com/office/drawing/2014/main" val="1675411907"/>
                  </a:ext>
                </a:extLst>
              </a:tr>
            </a:tbl>
          </a:graphicData>
        </a:graphic>
      </p:graphicFrame>
    </p:spTree>
    <p:extLst>
      <p:ext uri="{BB962C8B-B14F-4D97-AF65-F5344CB8AC3E}">
        <p14:creationId xmlns:p14="http://schemas.microsoft.com/office/powerpoint/2010/main" val="1841079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EE66-7834-43DA-8917-94F1229D9902}"/>
              </a:ext>
            </a:extLst>
          </p:cNvPr>
          <p:cNvSpPr>
            <a:spLocks noGrp="1"/>
          </p:cNvSpPr>
          <p:nvPr>
            <p:ph type="title"/>
          </p:nvPr>
        </p:nvSpPr>
        <p:spPr>
          <a:xfrm>
            <a:off x="341376" y="386158"/>
            <a:ext cx="10485120" cy="604800"/>
          </a:xfrm>
        </p:spPr>
        <p:txBody>
          <a:bodyPr/>
          <a:lstStyle/>
          <a:p>
            <a:r>
              <a:rPr lang="en-GB" sz="4000" dirty="0">
                <a:latin typeface="Arial" panose="020B0604020202020204" pitchFamily="34" charset="0"/>
                <a:cs typeface="Arial" panose="020B0604020202020204" pitchFamily="34" charset="0"/>
              </a:rPr>
              <a:t>Your Centre PCR 2018/19 – 2022/23</a:t>
            </a:r>
          </a:p>
        </p:txBody>
      </p:sp>
      <p:graphicFrame>
        <p:nvGraphicFramePr>
          <p:cNvPr id="5" name="Table 4">
            <a:extLst>
              <a:ext uri="{FF2B5EF4-FFF2-40B4-BE49-F238E27FC236}">
                <a16:creationId xmlns:a16="http://schemas.microsoft.com/office/drawing/2014/main" id="{E214EAF9-8CCC-4755-9A8B-4E571D298E48}"/>
              </a:ext>
            </a:extLst>
          </p:cNvPr>
          <p:cNvGraphicFramePr>
            <a:graphicFrameLocks noGrp="1"/>
          </p:cNvGraphicFramePr>
          <p:nvPr>
            <p:extLst>
              <p:ext uri="{D42A27DB-BD31-4B8C-83A1-F6EECF244321}">
                <p14:modId xmlns:p14="http://schemas.microsoft.com/office/powerpoint/2010/main" val="1759232961"/>
              </p:ext>
            </p:extLst>
          </p:nvPr>
        </p:nvGraphicFramePr>
        <p:xfrm>
          <a:off x="536447" y="2377440"/>
          <a:ext cx="11119105" cy="1721510"/>
        </p:xfrm>
        <a:graphic>
          <a:graphicData uri="http://schemas.openxmlformats.org/drawingml/2006/table">
            <a:tbl>
              <a:tblPr firstRow="1"/>
              <a:tblGrid>
                <a:gridCol w="2223821">
                  <a:extLst>
                    <a:ext uri="{9D8B030D-6E8A-4147-A177-3AD203B41FA5}">
                      <a16:colId xmlns:a16="http://schemas.microsoft.com/office/drawing/2014/main" val="3121235818"/>
                    </a:ext>
                  </a:extLst>
                </a:gridCol>
                <a:gridCol w="2223821">
                  <a:extLst>
                    <a:ext uri="{9D8B030D-6E8A-4147-A177-3AD203B41FA5}">
                      <a16:colId xmlns:a16="http://schemas.microsoft.com/office/drawing/2014/main" val="2514766683"/>
                    </a:ext>
                  </a:extLst>
                </a:gridCol>
                <a:gridCol w="2223821">
                  <a:extLst>
                    <a:ext uri="{9D8B030D-6E8A-4147-A177-3AD203B41FA5}">
                      <a16:colId xmlns:a16="http://schemas.microsoft.com/office/drawing/2014/main" val="1343888368"/>
                    </a:ext>
                  </a:extLst>
                </a:gridCol>
                <a:gridCol w="2223821">
                  <a:extLst>
                    <a:ext uri="{9D8B030D-6E8A-4147-A177-3AD203B41FA5}">
                      <a16:colId xmlns:a16="http://schemas.microsoft.com/office/drawing/2014/main" val="696896855"/>
                    </a:ext>
                  </a:extLst>
                </a:gridCol>
                <a:gridCol w="2223821">
                  <a:extLst>
                    <a:ext uri="{9D8B030D-6E8A-4147-A177-3AD203B41FA5}">
                      <a16:colId xmlns:a16="http://schemas.microsoft.com/office/drawing/2014/main" val="2876598080"/>
                    </a:ext>
                  </a:extLst>
                </a:gridCol>
              </a:tblGrid>
              <a:tr h="860755">
                <a:tc>
                  <a:txBody>
                    <a:bodyPr/>
                    <a:lstStyle/>
                    <a:p>
                      <a:pPr algn="ctr"/>
                      <a:r>
                        <a:rPr lang="en-GB" sz="3200" b="1" dirty="0">
                          <a:effectLst/>
                          <a:latin typeface="Arial" panose="020B0604020202020204" pitchFamily="34" charset="0"/>
                          <a:cs typeface="Arial" panose="020B0604020202020204" pitchFamily="34" charset="0"/>
                        </a:rPr>
                        <a:t>2018</a:t>
                      </a:r>
                      <a:endParaRPr lang="en-GB" sz="36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2019</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2020</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2021</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3200" b="1" dirty="0">
                          <a:effectLst/>
                          <a:latin typeface="Arial" panose="020B0604020202020204" pitchFamily="34" charset="0"/>
                          <a:cs typeface="Arial" panose="020B0604020202020204" pitchFamily="34" charset="0"/>
                        </a:rPr>
                        <a:t>2022</a:t>
                      </a:r>
                      <a:endParaRPr lang="en-GB" sz="36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2781529173"/>
                  </a:ext>
                </a:extLst>
              </a:tr>
              <a:tr h="860755">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32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3516844614"/>
                  </a:ext>
                </a:extLst>
              </a:tr>
            </a:tbl>
          </a:graphicData>
        </a:graphic>
      </p:graphicFrame>
    </p:spTree>
    <p:extLst>
      <p:ext uri="{BB962C8B-B14F-4D97-AF65-F5344CB8AC3E}">
        <p14:creationId xmlns:p14="http://schemas.microsoft.com/office/powerpoint/2010/main" val="1472129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916912" y="780287"/>
            <a:ext cx="9258353" cy="346257"/>
          </a:xfrm>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652653" y="3133344"/>
            <a:ext cx="10886694" cy="2553058"/>
          </a:xfrm>
        </p:spPr>
        <p:txBody>
          <a:bodyPr/>
          <a:lstStyle/>
          <a:p>
            <a:r>
              <a:rPr lang="en-GB" sz="3200" dirty="0">
                <a:solidFill>
                  <a:schemeClr val="tx1"/>
                </a:solidFill>
                <a:latin typeface="Arial" panose="020B0604020202020204" pitchFamily="34" charset="0"/>
                <a:cs typeface="Arial" panose="020B0604020202020204" pitchFamily="34" charset="0"/>
              </a:rPr>
              <a:t>Action points to reduce complications?</a:t>
            </a:r>
          </a:p>
        </p:txBody>
      </p:sp>
    </p:spTree>
    <p:extLst>
      <p:ext uri="{BB962C8B-B14F-4D97-AF65-F5344CB8AC3E}">
        <p14:creationId xmlns:p14="http://schemas.microsoft.com/office/powerpoint/2010/main" val="143282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9CF1B-B836-4BB8-A7C5-9F5A725942D7}"/>
              </a:ext>
            </a:extLst>
          </p:cNvPr>
          <p:cNvSpPr>
            <a:spLocks noGrp="1"/>
          </p:cNvSpPr>
          <p:nvPr>
            <p:ph type="title"/>
          </p:nvPr>
        </p:nvSpPr>
        <p:spPr>
          <a:xfrm>
            <a:off x="447520" y="403303"/>
            <a:ext cx="9258353" cy="603902"/>
          </a:xfrm>
        </p:spPr>
        <p:txBody>
          <a:bodyPr/>
          <a:lstStyle/>
          <a:p>
            <a:r>
              <a:rPr lang="en-GB" dirty="0">
                <a:latin typeface="Arial"/>
              </a:rPr>
              <a:t>Individual Surgeon’s access to NOD data</a:t>
            </a:r>
          </a:p>
        </p:txBody>
      </p:sp>
      <p:sp>
        <p:nvSpPr>
          <p:cNvPr id="3" name="Content Placeholder 2">
            <a:extLst>
              <a:ext uri="{FF2B5EF4-FFF2-40B4-BE49-F238E27FC236}">
                <a16:creationId xmlns:a16="http://schemas.microsoft.com/office/drawing/2014/main" id="{CBE68036-FD3A-40A9-8D10-AF650F7D9A8A}"/>
              </a:ext>
            </a:extLst>
          </p:cNvPr>
          <p:cNvSpPr>
            <a:spLocks noGrp="1"/>
          </p:cNvSpPr>
          <p:nvPr>
            <p:ph idx="1"/>
          </p:nvPr>
        </p:nvSpPr>
        <p:spPr/>
        <p:txBody>
          <a:bodyPr vert="horz" lIns="0" tIns="0" rIns="0" bIns="0" rtlCol="0" anchor="t">
            <a:noAutofit/>
          </a:bodyPr>
          <a:lstStyle/>
          <a:p>
            <a:r>
              <a:rPr lang="en-GB" dirty="0">
                <a:latin typeface="Arial"/>
              </a:rPr>
              <a:t>Insert screenshot or video to capture accessing NOD data via login</a:t>
            </a:r>
          </a:p>
        </p:txBody>
      </p:sp>
    </p:spTree>
    <p:extLst>
      <p:ext uri="{BB962C8B-B14F-4D97-AF65-F5344CB8AC3E}">
        <p14:creationId xmlns:p14="http://schemas.microsoft.com/office/powerpoint/2010/main" val="2141389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F8E3FD-0ABD-4C11-8AFA-1AD912CA2BEF}"/>
              </a:ext>
            </a:extLst>
          </p:cNvPr>
          <p:cNvSpPr>
            <a:spLocks noGrp="1"/>
          </p:cNvSpPr>
          <p:nvPr>
            <p:ph type="ctrTitle"/>
          </p:nvPr>
        </p:nvSpPr>
        <p:spPr>
          <a:xfrm>
            <a:off x="950976" y="2535919"/>
            <a:ext cx="10460736" cy="2387600"/>
          </a:xfrm>
        </p:spPr>
        <p:txBody>
          <a:bodyPr/>
          <a:lstStyle/>
          <a:p>
            <a:r>
              <a:rPr lang="en-GB" sz="5400" dirty="0">
                <a:latin typeface="Arial" panose="020B0604020202020204" pitchFamily="34" charset="0"/>
                <a:cs typeface="Arial" panose="020B0604020202020204" pitchFamily="34" charset="0"/>
              </a:rPr>
              <a:t>Optional sections depending on local practice and audit priorities </a:t>
            </a:r>
            <a:br>
              <a:rPr lang="en-GB" sz="5400" dirty="0">
                <a:latin typeface="Arial" panose="020B0604020202020204" pitchFamily="34" charset="0"/>
                <a:cs typeface="Arial" panose="020B0604020202020204" pitchFamily="34" charset="0"/>
              </a:rPr>
            </a:br>
            <a:r>
              <a:rPr lang="en-GB" sz="4400" dirty="0">
                <a:latin typeface="Arial" panose="020B0604020202020204" pitchFamily="34" charset="0"/>
                <a:cs typeface="Arial" panose="020B0604020202020204" pitchFamily="34" charset="0"/>
              </a:rPr>
              <a:t>– delete or include as deemed appropriate</a:t>
            </a:r>
            <a:endParaRPr lang="en-GB"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278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3: Training</a:t>
            </a:r>
            <a:br>
              <a:rPr lang="en-GB" sz="4800" b="1" dirty="0"/>
            </a:br>
            <a:endParaRPr lang="en-GB" sz="4400" dirty="0"/>
          </a:p>
        </p:txBody>
      </p:sp>
    </p:spTree>
    <p:extLst>
      <p:ext uri="{BB962C8B-B14F-4D97-AF65-F5344CB8AC3E}">
        <p14:creationId xmlns:p14="http://schemas.microsoft.com/office/powerpoint/2010/main" val="3821869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356842" y="316903"/>
            <a:ext cx="9258353" cy="603902"/>
          </a:xfrm>
        </p:spPr>
        <p:txBody>
          <a:bodyPr/>
          <a:lstStyle/>
          <a:p>
            <a:r>
              <a:rPr lang="en-GB" dirty="0">
                <a:latin typeface="Arial" panose="020B0604020202020204" pitchFamily="34" charset="0"/>
                <a:cs typeface="Arial" panose="020B0604020202020204" pitchFamily="34" charset="0"/>
              </a:rPr>
              <a:t>Contribution to training – national data</a:t>
            </a: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1498527" y="1368334"/>
            <a:ext cx="9528701" cy="4988923"/>
          </a:xfrm>
        </p:spPr>
        <p:txBody>
          <a:bodyPr/>
          <a:lstStyle/>
          <a:p>
            <a:pPr algn="l"/>
            <a:r>
              <a:rPr lang="en-GB" sz="2400" dirty="0">
                <a:solidFill>
                  <a:schemeClr val="tx1"/>
                </a:solidFill>
                <a:latin typeface="Arial" panose="020B0604020202020204" pitchFamily="34" charset="0"/>
                <a:cs typeface="Arial" panose="020B0604020202020204" pitchFamily="34" charset="0"/>
              </a:rPr>
              <a:t>Many centres offer no training opportunities in 2022-23:</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481,530 eligible operations performed by 2,312 surgeons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1,244 consultants performed 406,620 (84.4%)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217 career grade non-consultants did 19,397 (4.0%)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807 more experienced trainees did 49,615 (10.3%) operations</a:t>
            </a:r>
          </a:p>
          <a:p>
            <a:pPr marL="457200" lvl="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151 less experienced trainees did 5,898 (1.2%) operations</a:t>
            </a:r>
          </a:p>
        </p:txBody>
      </p:sp>
    </p:spTree>
    <p:extLst>
      <p:ext uri="{BB962C8B-B14F-4D97-AF65-F5344CB8AC3E}">
        <p14:creationId xmlns:p14="http://schemas.microsoft.com/office/powerpoint/2010/main" val="122576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A4F-F39D-4867-A3AD-FA260C7E0B78}"/>
              </a:ext>
            </a:extLst>
          </p:cNvPr>
          <p:cNvSpPr>
            <a:spLocks noGrp="1"/>
          </p:cNvSpPr>
          <p:nvPr>
            <p:ph type="title"/>
          </p:nvPr>
        </p:nvSpPr>
        <p:spPr>
          <a:xfrm>
            <a:off x="731746" y="403302"/>
            <a:ext cx="9258353" cy="603902"/>
          </a:xfrm>
        </p:spPr>
        <p:txBody>
          <a:bodyPr/>
          <a:lstStyle/>
          <a:p>
            <a:r>
              <a:rPr lang="en-GB" dirty="0">
                <a:latin typeface="Arial" panose="020B0604020202020204" pitchFamily="34" charset="0"/>
                <a:cs typeface="Arial" panose="020B0604020202020204" pitchFamily="34" charset="0"/>
              </a:rPr>
              <a:t>Contribution to training</a:t>
            </a:r>
          </a:p>
        </p:txBody>
      </p:sp>
      <p:sp>
        <p:nvSpPr>
          <p:cNvPr id="5" name="TextBox 4">
            <a:extLst>
              <a:ext uri="{FF2B5EF4-FFF2-40B4-BE49-F238E27FC236}">
                <a16:creationId xmlns:a16="http://schemas.microsoft.com/office/drawing/2014/main" id="{3D397E53-DE66-430D-83F8-308D4DA19CAE}"/>
              </a:ext>
            </a:extLst>
          </p:cNvPr>
          <p:cNvSpPr txBox="1"/>
          <p:nvPr/>
        </p:nvSpPr>
        <p:spPr>
          <a:xfrm>
            <a:off x="337457" y="1370064"/>
            <a:ext cx="11669486" cy="612000"/>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Percentage of eligible operations performed by each grade of surgeon for each contributing centre – Ordered by the percentage of operations performed by consultant surgeons</a:t>
            </a:r>
          </a:p>
          <a:p>
            <a:endParaRPr lang="en-GB" dirty="0"/>
          </a:p>
        </p:txBody>
      </p:sp>
      <p:pic>
        <p:nvPicPr>
          <p:cNvPr id="8" name="Picture 7">
            <a:extLst>
              <a:ext uri="{FF2B5EF4-FFF2-40B4-BE49-F238E27FC236}">
                <a16:creationId xmlns:a16="http://schemas.microsoft.com/office/drawing/2014/main" id="{C5E62674-2774-4B00-50B2-613243F77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185" y="1982064"/>
            <a:ext cx="5760000" cy="4189073"/>
          </a:xfrm>
          <a:prstGeom prst="rect">
            <a:avLst/>
          </a:prstGeom>
        </p:spPr>
      </p:pic>
    </p:spTree>
    <p:extLst>
      <p:ext uri="{BB962C8B-B14F-4D97-AF65-F5344CB8AC3E}">
        <p14:creationId xmlns:p14="http://schemas.microsoft.com/office/powerpoint/2010/main" val="163135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2DF-49D9-4F35-A5FB-6755BCCC2CAE}"/>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GMC 2022 National Training Survey</a:t>
            </a:r>
          </a:p>
        </p:txBody>
      </p:sp>
      <p:sp>
        <p:nvSpPr>
          <p:cNvPr id="3" name="Content Placeholder 2">
            <a:extLst>
              <a:ext uri="{FF2B5EF4-FFF2-40B4-BE49-F238E27FC236}">
                <a16:creationId xmlns:a16="http://schemas.microsoft.com/office/drawing/2014/main" id="{A875F8BD-7F21-4868-ADA0-3158DA96958A}"/>
              </a:ext>
            </a:extLst>
          </p:cNvPr>
          <p:cNvSpPr>
            <a:spLocks noGrp="1"/>
          </p:cNvSpPr>
          <p:nvPr>
            <p:ph idx="1"/>
          </p:nvPr>
        </p:nvSpPr>
        <p:spPr>
          <a:xfrm>
            <a:off x="788896" y="1696379"/>
            <a:ext cx="10515600" cy="4005263"/>
          </a:xfrm>
        </p:spPr>
        <p:txBody>
          <a:bodyPr/>
          <a:lstStyle/>
          <a:p>
            <a:pPr marL="457200" lvl="1" indent="-457200" algn="l">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~600 STs</a:t>
            </a:r>
          </a:p>
          <a:p>
            <a:pPr marL="457200" lvl="1" indent="-457200" algn="l">
              <a:buFont typeface="Arial" panose="020B0604020202020204" pitchFamily="34" charset="0"/>
              <a:buChar char="•"/>
            </a:pPr>
            <a:endParaRPr lang="en-GB" sz="3600" dirty="0">
              <a:solidFill>
                <a:schemeClr val="tx1"/>
              </a:solidFill>
              <a:latin typeface="Arial" panose="020B0604020202020204" pitchFamily="34" charset="0"/>
              <a:cs typeface="Arial" panose="020B0604020202020204" pitchFamily="34" charset="0"/>
            </a:endParaRPr>
          </a:p>
          <a:p>
            <a:pPr marL="457200" lvl="1" indent="-457200" algn="l">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Proportion of trainees who had not completed 50 or more cases by end of their ST2: </a:t>
            </a:r>
          </a:p>
          <a:p>
            <a:pPr marL="1600200" lvl="2" indent="-457200" algn="l">
              <a:buFont typeface="Arial" panose="020B0604020202020204" pitchFamily="34" charset="0"/>
              <a:buChar char="•"/>
            </a:pPr>
            <a:r>
              <a:rPr lang="en-GB" sz="4000" dirty="0">
                <a:solidFill>
                  <a:schemeClr val="tx1"/>
                </a:solidFill>
                <a:latin typeface="Arial" panose="020B0604020202020204" pitchFamily="34" charset="0"/>
                <a:cs typeface="Arial" panose="020B0604020202020204" pitchFamily="34" charset="0"/>
              </a:rPr>
              <a:t>12% in 2019 </a:t>
            </a:r>
          </a:p>
          <a:p>
            <a:pPr marL="1600200" lvl="2" indent="-457200" algn="l">
              <a:buFont typeface="Arial" panose="020B0604020202020204" pitchFamily="34" charset="0"/>
              <a:buChar char="•"/>
            </a:pPr>
            <a:r>
              <a:rPr lang="en-GB" sz="4000" dirty="0">
                <a:solidFill>
                  <a:schemeClr val="tx1"/>
                </a:solidFill>
                <a:latin typeface="Arial" panose="020B0604020202020204" pitchFamily="34" charset="0"/>
                <a:cs typeface="Arial" panose="020B0604020202020204" pitchFamily="34" charset="0"/>
              </a:rPr>
              <a:t>to 35% in 2022</a:t>
            </a:r>
          </a:p>
          <a:p>
            <a:pPr lvl="1" algn="l"/>
            <a:endParaRPr lang="en-GB" sz="2000" dirty="0">
              <a:solidFill>
                <a:schemeClr val="tx1"/>
              </a:solidFill>
              <a:latin typeface="Arial" panose="020B0604020202020204" pitchFamily="34" charset="0"/>
              <a:cs typeface="Arial" panose="020B0604020202020204" pitchFamily="34" charset="0"/>
            </a:endParaRPr>
          </a:p>
          <a:p>
            <a:pPr lvl="1" algn="l"/>
            <a:r>
              <a:rPr lang="en-GB" sz="2000" dirty="0">
                <a:solidFill>
                  <a:schemeClr val="tx1"/>
                </a:solidFill>
                <a:latin typeface="Arial" panose="020B0604020202020204" pitchFamily="34" charset="0"/>
                <a:cs typeface="Arial" panose="020B0604020202020204" pitchFamily="34" charset="0"/>
              </a:rPr>
              <a:t>Analysis of cataract training provision in </a:t>
            </a:r>
            <a:r>
              <a:rPr lang="en-GB" sz="2000" dirty="0" err="1">
                <a:solidFill>
                  <a:schemeClr val="tx1"/>
                </a:solidFill>
                <a:latin typeface="Arial" panose="020B0604020202020204" pitchFamily="34" charset="0"/>
                <a:cs typeface="Arial" panose="020B0604020202020204" pitchFamily="34" charset="0"/>
              </a:rPr>
              <a:t>england</a:t>
            </a:r>
            <a:r>
              <a:rPr lang="en-GB" sz="2000" dirty="0">
                <a:solidFill>
                  <a:schemeClr val="tx1"/>
                </a:solidFill>
                <a:latin typeface="Arial" panose="020B0604020202020204" pitchFamily="34" charset="0"/>
                <a:cs typeface="Arial" panose="020B0604020202020204" pitchFamily="34" charset="0"/>
              </a:rPr>
              <a:t> - (2022) </a:t>
            </a:r>
            <a:r>
              <a:rPr lang="en-GB" sz="2000" dirty="0" err="1">
                <a:solidFill>
                  <a:schemeClr val="tx1"/>
                </a:solidFill>
                <a:latin typeface="Arial" panose="020B0604020202020204" pitchFamily="34" charset="0"/>
                <a:cs typeface="Arial" panose="020B0604020202020204" pitchFamily="34" charset="0"/>
              </a:rPr>
              <a:t>RCOphhth</a:t>
            </a:r>
            <a:r>
              <a:rPr lang="en-GB" sz="2000" dirty="0">
                <a:solidFill>
                  <a:schemeClr val="tx1"/>
                </a:solidFill>
                <a:latin typeface="Arial" panose="020B0604020202020204" pitchFamily="34" charset="0"/>
                <a:cs typeface="Arial" panose="020B0604020202020204" pitchFamily="34" charset="0"/>
              </a:rPr>
              <a:t>. Available at: https://www.rcophth.ac.uk/wp-content/uploads/2022/10/Analysis-of-cataract-training-provision-in-England_v2.pdf (Accessed: 29 August 2023). </a:t>
            </a:r>
          </a:p>
          <a:p>
            <a:pPr marL="457200" lvl="1" indent="-457200" algn="l">
              <a:buFont typeface="Arial" panose="020B0604020202020204" pitchFamily="34" charset="0"/>
              <a:buChar char="•"/>
            </a:pPr>
            <a:endParaRPr lang="en-GB" sz="4600" dirty="0"/>
          </a:p>
          <a:p>
            <a:pPr marL="457200" indent="-457200" algn="l">
              <a:buFont typeface="Arial" panose="020B0604020202020204" pitchFamily="34" charset="0"/>
              <a:buChar char="•"/>
            </a:pPr>
            <a:endParaRPr lang="en-GB" dirty="0"/>
          </a:p>
        </p:txBody>
      </p:sp>
    </p:spTree>
    <p:extLst>
      <p:ext uri="{BB962C8B-B14F-4D97-AF65-F5344CB8AC3E}">
        <p14:creationId xmlns:p14="http://schemas.microsoft.com/office/powerpoint/2010/main" val="387249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6DF18-6287-419C-A957-4A321E40A774}"/>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Your Centre 2022-23</a:t>
            </a:r>
          </a:p>
        </p:txBody>
      </p:sp>
      <p:graphicFrame>
        <p:nvGraphicFramePr>
          <p:cNvPr id="4" name="Content Placeholder 3">
            <a:extLst>
              <a:ext uri="{FF2B5EF4-FFF2-40B4-BE49-F238E27FC236}">
                <a16:creationId xmlns:a16="http://schemas.microsoft.com/office/drawing/2014/main" id="{EB8AEA01-6E83-490C-8D82-28AC3B36A18D}"/>
              </a:ext>
            </a:extLst>
          </p:cNvPr>
          <p:cNvGraphicFramePr>
            <a:graphicFrameLocks noGrp="1"/>
          </p:cNvGraphicFramePr>
          <p:nvPr>
            <p:ph idx="1"/>
            <p:extLst>
              <p:ext uri="{D42A27DB-BD31-4B8C-83A1-F6EECF244321}">
                <p14:modId xmlns:p14="http://schemas.microsoft.com/office/powerpoint/2010/main" val="3560068492"/>
              </p:ext>
            </p:extLst>
          </p:nvPr>
        </p:nvGraphicFramePr>
        <p:xfrm>
          <a:off x="365760" y="2633472"/>
          <a:ext cx="11460480" cy="2477834"/>
        </p:xfrm>
        <a:graphic>
          <a:graphicData uri="http://schemas.openxmlformats.org/drawingml/2006/table">
            <a:tbl>
              <a:tblPr firstRow="1"/>
              <a:tblGrid>
                <a:gridCol w="1910080">
                  <a:extLst>
                    <a:ext uri="{9D8B030D-6E8A-4147-A177-3AD203B41FA5}">
                      <a16:colId xmlns:a16="http://schemas.microsoft.com/office/drawing/2014/main" val="1583435929"/>
                    </a:ext>
                  </a:extLst>
                </a:gridCol>
                <a:gridCol w="1910080">
                  <a:extLst>
                    <a:ext uri="{9D8B030D-6E8A-4147-A177-3AD203B41FA5}">
                      <a16:colId xmlns:a16="http://schemas.microsoft.com/office/drawing/2014/main" val="2384466648"/>
                    </a:ext>
                  </a:extLst>
                </a:gridCol>
                <a:gridCol w="1910080">
                  <a:extLst>
                    <a:ext uri="{9D8B030D-6E8A-4147-A177-3AD203B41FA5}">
                      <a16:colId xmlns:a16="http://schemas.microsoft.com/office/drawing/2014/main" val="73323682"/>
                    </a:ext>
                  </a:extLst>
                </a:gridCol>
                <a:gridCol w="1910080">
                  <a:extLst>
                    <a:ext uri="{9D8B030D-6E8A-4147-A177-3AD203B41FA5}">
                      <a16:colId xmlns:a16="http://schemas.microsoft.com/office/drawing/2014/main" val="1396748026"/>
                    </a:ext>
                  </a:extLst>
                </a:gridCol>
                <a:gridCol w="1910080">
                  <a:extLst>
                    <a:ext uri="{9D8B030D-6E8A-4147-A177-3AD203B41FA5}">
                      <a16:colId xmlns:a16="http://schemas.microsoft.com/office/drawing/2014/main" val="3678092840"/>
                    </a:ext>
                  </a:extLst>
                </a:gridCol>
                <a:gridCol w="1910080">
                  <a:extLst>
                    <a:ext uri="{9D8B030D-6E8A-4147-A177-3AD203B41FA5}">
                      <a16:colId xmlns:a16="http://schemas.microsoft.com/office/drawing/2014/main" val="397601699"/>
                    </a:ext>
                  </a:extLst>
                </a:gridCol>
              </a:tblGrid>
              <a:tr h="1384249">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Number of eligible operations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Number of surgeons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Consultants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career grade non-consultant</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more experienced trainees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lnSpc>
                          <a:spcPct val="150000"/>
                        </a:lnSpc>
                        <a:spcAft>
                          <a:spcPts val="0"/>
                        </a:spcAft>
                      </a:pPr>
                      <a:r>
                        <a:rPr lang="en-GB" sz="1800" b="1" dirty="0">
                          <a:effectLst/>
                          <a:latin typeface="Arial" panose="020B0604020202020204" pitchFamily="34" charset="0"/>
                          <a:ea typeface="MS Gothic" panose="020B0609070205080204" pitchFamily="49" charset="-128"/>
                          <a:cs typeface="Arial" panose="020B0604020202020204" pitchFamily="34" charset="0"/>
                        </a:rPr>
                        <a:t>% cases by less experienced trainees</a:t>
                      </a:r>
                      <a:endParaRPr lang="en-GB" sz="3200" dirty="0">
                        <a:effectLst/>
                        <a:latin typeface="Arial" panose="020B0604020202020204" pitchFamily="34" charset="0"/>
                        <a:ea typeface="MS Gothic" panose="020B0609070205080204" pitchFamily="49" charset="-128"/>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3810125725"/>
                  </a:ext>
                </a:extLst>
              </a:tr>
              <a:tr h="420167">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lnSpc>
                          <a:spcPct val="150000"/>
                        </a:lnSpc>
                        <a:spcAft>
                          <a:spcPts val="0"/>
                        </a:spcAft>
                      </a:pPr>
                      <a:endParaRPr lang="en-GB" sz="3600" dirty="0">
                        <a:effectLst/>
                        <a:latin typeface="Calibri" panose="020F0502020204030204" pitchFamily="34" charset="0"/>
                        <a:ea typeface="MS Gothic" panose="020B0609070205080204" pitchFamily="49" charset="-128"/>
                        <a:cs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795747270"/>
                  </a:ext>
                </a:extLst>
              </a:tr>
            </a:tbl>
          </a:graphicData>
        </a:graphic>
      </p:graphicFrame>
    </p:spTree>
    <p:extLst>
      <p:ext uri="{BB962C8B-B14F-4D97-AF65-F5344CB8AC3E}">
        <p14:creationId xmlns:p14="http://schemas.microsoft.com/office/powerpoint/2010/main" val="484929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EC57-B234-4AF9-A0CE-5D089CB69B3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Action points</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7BA8F6D-D205-49C1-8B36-3D217ABCD19B}"/>
              </a:ext>
            </a:extLst>
          </p:cNvPr>
          <p:cNvSpPr>
            <a:spLocks noGrp="1"/>
          </p:cNvSpPr>
          <p:nvPr>
            <p:ph idx="1"/>
          </p:nvPr>
        </p:nvSpPr>
        <p:spPr>
          <a:xfrm>
            <a:off x="935736" y="2852737"/>
            <a:ext cx="10515600" cy="4005263"/>
          </a:xfrm>
        </p:spPr>
        <p:txBody>
          <a:bodyPr/>
          <a:lstStyle/>
          <a:p>
            <a:r>
              <a:rPr lang="en-GB" dirty="0">
                <a:solidFill>
                  <a:schemeClr val="tx1"/>
                </a:solidFill>
                <a:latin typeface="Arial" panose="020B0604020202020204" pitchFamily="34" charset="0"/>
                <a:cs typeface="Arial" panose="020B0604020202020204" pitchFamily="34" charset="0"/>
              </a:rPr>
              <a:t>Action points to improve training opportunities?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6974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4: Immediate Sequential Bilateral Cataract Surgery (ISBCS)</a:t>
            </a:r>
            <a:br>
              <a:rPr lang="en-GB" sz="4800" b="1" dirty="0"/>
            </a:br>
            <a:endParaRPr lang="en-GB" sz="4400" dirty="0"/>
          </a:p>
        </p:txBody>
      </p:sp>
    </p:spTree>
    <p:extLst>
      <p:ext uri="{BB962C8B-B14F-4D97-AF65-F5344CB8AC3E}">
        <p14:creationId xmlns:p14="http://schemas.microsoft.com/office/powerpoint/2010/main" val="83844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80072-FCFD-4AAD-AD76-090E9E61F57C}"/>
              </a:ext>
            </a:extLst>
          </p:cNvPr>
          <p:cNvSpPr>
            <a:spLocks noGrp="1"/>
          </p:cNvSpPr>
          <p:nvPr>
            <p:ph type="title"/>
          </p:nvPr>
        </p:nvSpPr>
        <p:spPr>
          <a:xfrm>
            <a:off x="356842" y="316903"/>
            <a:ext cx="9258353" cy="603902"/>
          </a:xfrm>
        </p:spPr>
        <p:txBody>
          <a:bodyPr/>
          <a:lstStyle/>
          <a:p>
            <a:r>
              <a:rPr lang="en-GB" dirty="0">
                <a:latin typeface="Arial" panose="020B0604020202020204" pitchFamily="34" charset="0"/>
                <a:cs typeface="Arial" panose="020B0604020202020204" pitchFamily="34" charset="0"/>
              </a:rPr>
              <a:t>ISBCS National Data – 2022-23</a:t>
            </a:r>
          </a:p>
        </p:txBody>
      </p:sp>
      <p:sp>
        <p:nvSpPr>
          <p:cNvPr id="3" name="Content Placeholder 2">
            <a:extLst>
              <a:ext uri="{FF2B5EF4-FFF2-40B4-BE49-F238E27FC236}">
                <a16:creationId xmlns:a16="http://schemas.microsoft.com/office/drawing/2014/main" id="{40453C0A-B52D-46B7-B997-C95870082BB4}"/>
              </a:ext>
            </a:extLst>
          </p:cNvPr>
          <p:cNvSpPr>
            <a:spLocks noGrp="1"/>
          </p:cNvSpPr>
          <p:nvPr>
            <p:ph idx="1"/>
          </p:nvPr>
        </p:nvSpPr>
        <p:spPr>
          <a:xfrm>
            <a:off x="356842" y="1374648"/>
            <a:ext cx="11595672" cy="5090249"/>
          </a:xfrm>
        </p:spPr>
        <p:txBody>
          <a:bodyPr/>
          <a:lstStyle/>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ISBCS was performed for 1,643 patients by 295 surgeons in 64 centres</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A trainee surgeon performed 342 (19.7%) of the operations, and for 90 (5.5%) patients a trainee surgeon performed both eye operations</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How many ISBCS did you perform? </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Are ISBCS cases used in training? </a:t>
            </a:r>
          </a:p>
          <a:p>
            <a:pPr marL="457200" indent="-457200" algn="l">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Can this be expanded for the two groups identified by NICE who should be offered ISBCS?</a:t>
            </a:r>
          </a:p>
        </p:txBody>
      </p:sp>
    </p:spTree>
    <p:extLst>
      <p:ext uri="{BB962C8B-B14F-4D97-AF65-F5344CB8AC3E}">
        <p14:creationId xmlns:p14="http://schemas.microsoft.com/office/powerpoint/2010/main" val="2791761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panose="020B0604020202020204" pitchFamily="34" charset="0"/>
                <a:cs typeface="Arial" panose="020B0604020202020204" pitchFamily="34" charset="0"/>
              </a:rPr>
              <a:t>Part 4: Conclusions</a:t>
            </a:r>
            <a:br>
              <a:rPr lang="en-GB" sz="4800" b="1" dirty="0"/>
            </a:br>
            <a:endParaRPr lang="en-GB" sz="4400" dirty="0"/>
          </a:p>
        </p:txBody>
      </p:sp>
    </p:spTree>
    <p:extLst>
      <p:ext uri="{BB962C8B-B14F-4D97-AF65-F5344CB8AC3E}">
        <p14:creationId xmlns:p14="http://schemas.microsoft.com/office/powerpoint/2010/main" val="185142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047" y="1856232"/>
            <a:ext cx="9120637" cy="2496356"/>
          </a:xfrm>
        </p:spPr>
        <p:txBody>
          <a:bodyPr/>
          <a:lstStyle/>
          <a:p>
            <a:pPr algn="ctr"/>
            <a:br>
              <a:rPr lang="en-GB" sz="4000" b="1" dirty="0"/>
            </a:br>
            <a:r>
              <a:rPr lang="en-GB" sz="4000" b="1" dirty="0">
                <a:latin typeface="Arial"/>
              </a:rPr>
              <a:t>Part 1: Capturing the data for Cataract Audit</a:t>
            </a:r>
            <a:r>
              <a:rPr lang="en-GB" sz="4800" b="1" dirty="0">
                <a:latin typeface="Arial"/>
              </a:rPr>
              <a:t> </a:t>
            </a:r>
            <a:br>
              <a:rPr lang="en-GB" sz="4800" b="1" dirty="0">
                <a:latin typeface="Arial"/>
              </a:rPr>
            </a:br>
            <a:endParaRPr lang="en-GB" sz="4400" dirty="0"/>
          </a:p>
        </p:txBody>
      </p:sp>
    </p:spTree>
    <p:extLst>
      <p:ext uri="{BB962C8B-B14F-4D97-AF65-F5344CB8AC3E}">
        <p14:creationId xmlns:p14="http://schemas.microsoft.com/office/powerpoint/2010/main" val="4105133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70FA-B940-4DB3-8DE4-1E51276BD19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Action points</a:t>
            </a:r>
          </a:p>
        </p:txBody>
      </p:sp>
      <p:sp>
        <p:nvSpPr>
          <p:cNvPr id="4" name="Content Placeholder 2">
            <a:extLst>
              <a:ext uri="{FF2B5EF4-FFF2-40B4-BE49-F238E27FC236}">
                <a16:creationId xmlns:a16="http://schemas.microsoft.com/office/drawing/2014/main" id="{0B058627-C0DB-45EC-8B16-F08BE919C2D4}"/>
              </a:ext>
            </a:extLst>
          </p:cNvPr>
          <p:cNvSpPr>
            <a:spLocks noGrp="1"/>
          </p:cNvSpPr>
          <p:nvPr>
            <p:ph idx="1"/>
          </p:nvPr>
        </p:nvSpPr>
        <p:spPr>
          <a:xfrm>
            <a:off x="636379" y="1567883"/>
            <a:ext cx="11152850" cy="4495460"/>
          </a:xfrm>
        </p:spPr>
        <p:txBody>
          <a:bodyPr/>
          <a:lstStyle/>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Data collection action points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preop, postop, refractive, PROM</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Complication reduction action points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case complexity scoring, kit/technology (I/A options (bimanual/silicone tipped))</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Training action points – </a:t>
            </a:r>
            <a:r>
              <a:rPr lang="en-GB" sz="2800" dirty="0">
                <a:solidFill>
                  <a:schemeClr val="bg1">
                    <a:lumMod val="65000"/>
                  </a:schemeClr>
                </a:solidFill>
                <a:latin typeface="Arial" panose="020B0604020202020204" pitchFamily="34" charset="0"/>
                <a:cs typeface="Arial" panose="020B0604020202020204" pitchFamily="34" charset="0"/>
              </a:rPr>
              <a:t>how to increase training opportunities whilst maintaining safety for patients?</a:t>
            </a:r>
          </a:p>
          <a:p>
            <a:pPr marL="457200" indent="-457200" algn="l">
              <a:buFont typeface="Arial" panose="020B0604020202020204" pitchFamily="34" charset="0"/>
              <a:buChar char="•"/>
            </a:pPr>
            <a:r>
              <a:rPr lang="en-GB" sz="2800" dirty="0">
                <a:solidFill>
                  <a:schemeClr val="tx1"/>
                </a:solidFill>
                <a:latin typeface="Arial" panose="020B0604020202020204" pitchFamily="34" charset="0"/>
                <a:cs typeface="Arial" panose="020B0604020202020204" pitchFamily="34" charset="0"/>
              </a:rPr>
              <a:t>ISBCS – </a:t>
            </a:r>
            <a:r>
              <a:rPr lang="en-GB" sz="2800" dirty="0" err="1">
                <a:solidFill>
                  <a:schemeClr val="bg1">
                    <a:lumMod val="65000"/>
                  </a:schemeClr>
                </a:solidFill>
                <a:latin typeface="Arial" panose="020B0604020202020204" pitchFamily="34" charset="0"/>
                <a:cs typeface="Arial" panose="020B0604020202020204" pitchFamily="34" charset="0"/>
              </a:rPr>
              <a:t>eg</a:t>
            </a:r>
            <a:r>
              <a:rPr lang="en-GB" sz="2800" dirty="0">
                <a:solidFill>
                  <a:schemeClr val="bg1">
                    <a:lumMod val="65000"/>
                  </a:schemeClr>
                </a:solidFill>
                <a:latin typeface="Arial" panose="020B0604020202020204" pitchFamily="34" charset="0"/>
                <a:cs typeface="Arial" panose="020B0604020202020204" pitchFamily="34" charset="0"/>
              </a:rPr>
              <a:t> formalisation of pathway</a:t>
            </a:r>
          </a:p>
        </p:txBody>
      </p:sp>
    </p:spTree>
    <p:extLst>
      <p:ext uri="{BB962C8B-B14F-4D97-AF65-F5344CB8AC3E}">
        <p14:creationId xmlns:p14="http://schemas.microsoft.com/office/powerpoint/2010/main" val="3496583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4058E9-2902-47E5-A95A-7555602A791A}"/>
              </a:ext>
            </a:extLst>
          </p:cNvPr>
          <p:cNvSpPr>
            <a:spLocks noGrp="1" noRot="1" noMove="1" noResize="1" noEditPoints="1" noAdjustHandles="1" noChangeArrowheads="1" noChangeShapeType="1"/>
          </p:cNvSpPr>
          <p:nvPr>
            <p:ph type="ctrTitle"/>
          </p:nvPr>
        </p:nvSpPr>
        <p:spPr>
          <a:xfrm>
            <a:off x="1229497" y="2253343"/>
            <a:ext cx="10167846" cy="2975657"/>
          </a:xfrm>
        </p:spPr>
        <p:txBody>
          <a:bodyPr/>
          <a:lstStyle/>
          <a:p>
            <a:pPr algn="ctr"/>
            <a:r>
              <a:rPr lang="en-GB" sz="4800" dirty="0"/>
              <a:t>Thank you for supporting the RCOphth NOD</a:t>
            </a:r>
            <a:br>
              <a:rPr lang="en-GB" sz="4800" dirty="0"/>
            </a:br>
            <a:br>
              <a:rPr lang="en-GB" sz="4800" dirty="0"/>
            </a:br>
            <a:r>
              <a:rPr lang="en-GB" sz="4800" dirty="0">
                <a:solidFill>
                  <a:schemeClr val="accent1">
                    <a:lumMod val="60000"/>
                    <a:lumOff val="40000"/>
                  </a:schemeClr>
                </a:solidFill>
                <a:hlinkClick r:id="rId3">
                  <a:extLst>
                    <a:ext uri="{A12FA001-AC4F-418D-AE19-62706E023703}">
                      <ahyp:hlinkClr xmlns:ahyp="http://schemas.microsoft.com/office/drawing/2018/hyperlinkcolor" val="tx"/>
                    </a:ext>
                  </a:extLst>
                </a:hlinkClick>
              </a:rPr>
              <a:t>www.nodaudit.org.uk</a:t>
            </a:r>
            <a:r>
              <a:rPr lang="en-GB" sz="4800" dirty="0">
                <a:solidFill>
                  <a:schemeClr val="accent1">
                    <a:lumMod val="60000"/>
                    <a:lumOff val="40000"/>
                  </a:schemeClr>
                </a:solidFill>
              </a:rPr>
              <a:t> </a:t>
            </a:r>
          </a:p>
        </p:txBody>
      </p:sp>
      <p:sp>
        <p:nvSpPr>
          <p:cNvPr id="6" name="TextBox 5">
            <a:extLst>
              <a:ext uri="{FF2B5EF4-FFF2-40B4-BE49-F238E27FC236}">
                <a16:creationId xmlns:a16="http://schemas.microsoft.com/office/drawing/2014/main" id="{548BC728-E663-8692-8FC6-67A91F3B0AE7}"/>
              </a:ext>
            </a:extLst>
          </p:cNvPr>
          <p:cNvSpPr txBox="1">
            <a:spLocks noGrp="1" noRot="1" noMove="1" noResize="1" noEditPoints="1" noAdjustHandles="1" noChangeArrowheads="1" noChangeShapeType="1"/>
          </p:cNvSpPr>
          <p:nvPr/>
        </p:nvSpPr>
        <p:spPr>
          <a:xfrm>
            <a:off x="293510" y="6312427"/>
            <a:ext cx="7055556" cy="400110"/>
          </a:xfrm>
          <a:prstGeom prst="rect">
            <a:avLst/>
          </a:prstGeom>
          <a:noFill/>
        </p:spPr>
        <p:txBody>
          <a:bodyPr wrap="square">
            <a:spAutoFit/>
          </a:bodyPr>
          <a:lstStyle/>
          <a:p>
            <a:r>
              <a:rPr lang="en-GB" sz="1000" b="1" dirty="0">
                <a:solidFill>
                  <a:schemeClr val="bg1"/>
                </a:solidFill>
              </a:rPr>
              <a:t>© The Royal College of Ophthalmologists 2024. All rights reserved.</a:t>
            </a:r>
          </a:p>
          <a:p>
            <a:r>
              <a:rPr lang="en-GB" sz="1000" dirty="0">
                <a:solidFill>
                  <a:schemeClr val="bg1"/>
                </a:solidFill>
              </a:rPr>
              <a:t>For permission to reproduce any of the content contained herein please contact </a:t>
            </a:r>
            <a:r>
              <a:rPr lang="en-GB" sz="1000" b="1" dirty="0">
                <a:solidFill>
                  <a:schemeClr val="bg1"/>
                </a:solidFill>
              </a:rPr>
              <a:t>contact@rcophth.ac.uk</a:t>
            </a:r>
            <a:endParaRPr lang="en-GB" sz="1000" dirty="0"/>
          </a:p>
        </p:txBody>
      </p:sp>
    </p:spTree>
    <p:extLst>
      <p:ext uri="{BB962C8B-B14F-4D97-AF65-F5344CB8AC3E}">
        <p14:creationId xmlns:p14="http://schemas.microsoft.com/office/powerpoint/2010/main" val="164075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46D6-D984-4BCD-89CD-83814E5892E9}"/>
              </a:ext>
            </a:extLst>
          </p:cNvPr>
          <p:cNvSpPr>
            <a:spLocks noGrp="1"/>
          </p:cNvSpPr>
          <p:nvPr>
            <p:ph type="title"/>
          </p:nvPr>
        </p:nvSpPr>
        <p:spPr/>
        <p:txBody>
          <a:bodyPr/>
          <a:lstStyle/>
          <a:p>
            <a:r>
              <a:rPr lang="en-GB" dirty="0">
                <a:latin typeface="Arial"/>
              </a:rPr>
              <a:t>How are we doing recording data </a:t>
            </a:r>
            <a:br>
              <a:rPr lang="en-GB" dirty="0">
                <a:latin typeface="Arial"/>
              </a:rPr>
            </a:br>
            <a:r>
              <a:rPr lang="en-GB" dirty="0">
                <a:latin typeface="Arial"/>
              </a:rPr>
              <a:t>and  getting feedback after surgery ?</a:t>
            </a:r>
          </a:p>
        </p:txBody>
      </p:sp>
      <p:sp>
        <p:nvSpPr>
          <p:cNvPr id="5" name="Content Placeholder 4">
            <a:extLst>
              <a:ext uri="{FF2B5EF4-FFF2-40B4-BE49-F238E27FC236}">
                <a16:creationId xmlns:a16="http://schemas.microsoft.com/office/drawing/2014/main" id="{7590DF91-0764-45C4-A392-F6098ACECD48}"/>
              </a:ext>
            </a:extLst>
          </p:cNvPr>
          <p:cNvSpPr>
            <a:spLocks noGrp="1"/>
          </p:cNvSpPr>
          <p:nvPr>
            <p:ph idx="1"/>
          </p:nvPr>
        </p:nvSpPr>
        <p:spPr>
          <a:xfrm>
            <a:off x="788896" y="1606027"/>
            <a:ext cx="10515600" cy="4488538"/>
          </a:xfrm>
        </p:spPr>
        <p:txBody>
          <a:bodyPr vert="horz" lIns="0" tIns="0" rIns="0" bIns="0" rtlCol="0" anchor="t">
            <a:noAutofit/>
          </a:bodyPr>
          <a:lstStyle/>
          <a:p>
            <a:pPr algn="l"/>
            <a:r>
              <a:rPr lang="en-GB" dirty="0">
                <a:solidFill>
                  <a:schemeClr val="tx1"/>
                </a:solidFill>
                <a:latin typeface="Arial"/>
              </a:rPr>
              <a:t>There are two metrics to measure how well you are doing recording data for audit:</a:t>
            </a:r>
          </a:p>
          <a:p>
            <a:pPr marL="514350" indent="-514350" algn="l">
              <a:buFont typeface="+mj-lt"/>
              <a:buAutoNum type="arabicPeriod"/>
            </a:pPr>
            <a:r>
              <a:rPr lang="en-GB" b="1" dirty="0">
                <a:solidFill>
                  <a:schemeClr val="tx1"/>
                </a:solidFill>
                <a:latin typeface="Arial"/>
              </a:rPr>
              <a:t>Case ascertainment </a:t>
            </a:r>
            <a:r>
              <a:rPr lang="en-GB" dirty="0">
                <a:solidFill>
                  <a:schemeClr val="tx1"/>
                </a:solidFill>
                <a:latin typeface="Arial"/>
              </a:rPr>
              <a:t>(is the number of cataract operations for which audit data is available compared to the total done in your centre )</a:t>
            </a:r>
          </a:p>
          <a:p>
            <a:pPr marL="514350" indent="-514350" algn="l">
              <a:buFont typeface="+mj-lt"/>
              <a:buAutoNum type="arabicPeriod"/>
            </a:pPr>
            <a:r>
              <a:rPr lang="en-GB" b="1" dirty="0">
                <a:solidFill>
                  <a:schemeClr val="tx1"/>
                </a:solidFill>
                <a:latin typeface="Arial"/>
              </a:rPr>
              <a:t>VA data before and after surgery </a:t>
            </a:r>
            <a:r>
              <a:rPr lang="en-GB" dirty="0">
                <a:solidFill>
                  <a:schemeClr val="tx1"/>
                </a:solidFill>
                <a:latin typeface="Arial"/>
              </a:rPr>
              <a:t>– of operations recorded, what % have VA data before and after</a:t>
            </a:r>
          </a:p>
          <a:p>
            <a:pPr marL="457200" indent="-457200" algn="l">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174959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46D6-D984-4BCD-89CD-83814E5892E9}"/>
              </a:ext>
            </a:extLst>
          </p:cNvPr>
          <p:cNvSpPr>
            <a:spLocks noGrp="1"/>
          </p:cNvSpPr>
          <p:nvPr>
            <p:ph type="title"/>
          </p:nvPr>
        </p:nvSpPr>
        <p:spPr/>
        <p:txBody>
          <a:bodyPr/>
          <a:lstStyle/>
          <a:p>
            <a:r>
              <a:rPr lang="en-GB" b="1" dirty="0">
                <a:latin typeface="Arial"/>
              </a:rPr>
              <a:t>Case Ascertainment </a:t>
            </a:r>
            <a:endParaRPr lang="en-US"/>
          </a:p>
        </p:txBody>
      </p:sp>
      <p:sp>
        <p:nvSpPr>
          <p:cNvPr id="5" name="Content Placeholder 4">
            <a:extLst>
              <a:ext uri="{FF2B5EF4-FFF2-40B4-BE49-F238E27FC236}">
                <a16:creationId xmlns:a16="http://schemas.microsoft.com/office/drawing/2014/main" id="{7590DF91-0764-45C4-A392-F6098ACECD48}"/>
              </a:ext>
            </a:extLst>
          </p:cNvPr>
          <p:cNvSpPr>
            <a:spLocks noGrp="1"/>
          </p:cNvSpPr>
          <p:nvPr>
            <p:ph idx="1"/>
          </p:nvPr>
        </p:nvSpPr>
        <p:spPr>
          <a:xfrm>
            <a:off x="838200" y="1487424"/>
            <a:ext cx="10515600" cy="4985093"/>
          </a:xfrm>
        </p:spPr>
        <p:txBody>
          <a:bodyPr vert="horz" lIns="0" tIns="0" rIns="0" bIns="0" rtlCol="0" anchor="t">
            <a:noAutofit/>
          </a:bodyPr>
          <a:lstStyle/>
          <a:p>
            <a:pPr marL="457200" indent="-457200" algn="l">
              <a:buFont typeface="Arial" panose="020B0604020202020204" pitchFamily="34" charset="0"/>
              <a:buChar char="•"/>
            </a:pPr>
            <a:r>
              <a:rPr lang="en-GB" dirty="0">
                <a:solidFill>
                  <a:schemeClr val="tx1"/>
                </a:solidFill>
                <a:latin typeface="Arial"/>
              </a:rPr>
              <a:t>Of cataract operations reported to have been performed by your centre in 2022-23 (on NHS Data or DHSW), you have audit data on XX%**</a:t>
            </a:r>
          </a:p>
          <a:p>
            <a:pPr marL="457200" indent="-457200" algn="l">
              <a:buFont typeface="Arial" panose="020B0604020202020204" pitchFamily="34" charset="0"/>
              <a:buChar char="•"/>
            </a:pPr>
            <a:endParaRPr lang="en-GB" sz="1400" dirty="0">
              <a:solidFill>
                <a:schemeClr val="tx1"/>
              </a:solidFill>
            </a:endParaRPr>
          </a:p>
          <a:p>
            <a:pPr algn="l"/>
            <a:endParaRPr lang="en-GB" sz="1400" dirty="0">
              <a:solidFill>
                <a:schemeClr val="tx1"/>
              </a:solidFill>
            </a:endParaRPr>
          </a:p>
          <a:p>
            <a:pPr algn="l"/>
            <a:r>
              <a:rPr lang="en-GB" sz="1400" dirty="0">
                <a:solidFill>
                  <a:schemeClr val="tx1"/>
                </a:solidFill>
                <a:latin typeface="Arial"/>
              </a:rPr>
              <a:t>**Some shortfall is common due to exclusion of ineligible cases (</a:t>
            </a:r>
            <a:r>
              <a:rPr lang="en-GB" sz="1400" err="1">
                <a:solidFill>
                  <a:schemeClr val="tx1"/>
                </a:solidFill>
                <a:latin typeface="Arial"/>
              </a:rPr>
              <a:t>eg</a:t>
            </a:r>
            <a:r>
              <a:rPr lang="en-GB" sz="1400" dirty="0">
                <a:solidFill>
                  <a:schemeClr val="tx1"/>
                </a:solidFill>
                <a:latin typeface="Arial"/>
              </a:rPr>
              <a:t> traumatic cataract, polar cataracts, combined procedures). </a:t>
            </a:r>
          </a:p>
          <a:p>
            <a:pPr algn="l"/>
            <a:endParaRPr lang="en-GB" dirty="0">
              <a:solidFill>
                <a:schemeClr val="tx1"/>
              </a:solidFill>
            </a:endParaRPr>
          </a:p>
        </p:txBody>
      </p:sp>
      <p:graphicFrame>
        <p:nvGraphicFramePr>
          <p:cNvPr id="4" name="Table 3">
            <a:extLst>
              <a:ext uri="{FF2B5EF4-FFF2-40B4-BE49-F238E27FC236}">
                <a16:creationId xmlns:a16="http://schemas.microsoft.com/office/drawing/2014/main" id="{10F02372-A5AD-4DEC-B4F0-6F266819D846}"/>
              </a:ext>
            </a:extLst>
          </p:cNvPr>
          <p:cNvGraphicFramePr>
            <a:graphicFrameLocks noGrp="1"/>
          </p:cNvGraphicFramePr>
          <p:nvPr>
            <p:extLst>
              <p:ext uri="{D42A27DB-BD31-4B8C-83A1-F6EECF244321}">
                <p14:modId xmlns:p14="http://schemas.microsoft.com/office/powerpoint/2010/main" val="3807035038"/>
              </p:ext>
            </p:extLst>
          </p:nvPr>
        </p:nvGraphicFramePr>
        <p:xfrm>
          <a:off x="1085088" y="3372644"/>
          <a:ext cx="9985250" cy="1453112"/>
        </p:xfrm>
        <a:graphic>
          <a:graphicData uri="http://schemas.openxmlformats.org/drawingml/2006/table">
            <a:tbl>
              <a:tblPr firstRow="1"/>
              <a:tblGrid>
                <a:gridCol w="1997050">
                  <a:extLst>
                    <a:ext uri="{9D8B030D-6E8A-4147-A177-3AD203B41FA5}">
                      <a16:colId xmlns:a16="http://schemas.microsoft.com/office/drawing/2014/main" val="2075432763"/>
                    </a:ext>
                  </a:extLst>
                </a:gridCol>
                <a:gridCol w="1997050">
                  <a:extLst>
                    <a:ext uri="{9D8B030D-6E8A-4147-A177-3AD203B41FA5}">
                      <a16:colId xmlns:a16="http://schemas.microsoft.com/office/drawing/2014/main" val="678876400"/>
                    </a:ext>
                  </a:extLst>
                </a:gridCol>
                <a:gridCol w="1997050">
                  <a:extLst>
                    <a:ext uri="{9D8B030D-6E8A-4147-A177-3AD203B41FA5}">
                      <a16:colId xmlns:a16="http://schemas.microsoft.com/office/drawing/2014/main" val="2668227459"/>
                    </a:ext>
                  </a:extLst>
                </a:gridCol>
                <a:gridCol w="1997050">
                  <a:extLst>
                    <a:ext uri="{9D8B030D-6E8A-4147-A177-3AD203B41FA5}">
                      <a16:colId xmlns:a16="http://schemas.microsoft.com/office/drawing/2014/main" val="2273342443"/>
                    </a:ext>
                  </a:extLst>
                </a:gridCol>
                <a:gridCol w="1997050">
                  <a:extLst>
                    <a:ext uri="{9D8B030D-6E8A-4147-A177-3AD203B41FA5}">
                      <a16:colId xmlns:a16="http://schemas.microsoft.com/office/drawing/2014/main" val="2982835641"/>
                    </a:ext>
                  </a:extLst>
                </a:gridCol>
              </a:tblGrid>
              <a:tr h="477001">
                <a:tc gridSpan="5">
                  <a:txBody>
                    <a:bodyPr/>
                    <a:lstStyle/>
                    <a:p>
                      <a:pPr algn="ctr"/>
                      <a:r>
                        <a:rPr lang="en-GB" sz="2400" b="1" dirty="0">
                          <a:effectLst/>
                          <a:latin typeface="Arial"/>
                          <a:cs typeface="Calibri"/>
                        </a:rPr>
                        <a:t>Case ascertainment %*</a:t>
                      </a:r>
                      <a:endParaRPr lang="en-GB" sz="2800">
                        <a:effectLst/>
                        <a:latin typeface="Arial"/>
                        <a:cs typeface="Calibri"/>
                      </a:endParaRPr>
                    </a:p>
                  </a:txBody>
                  <a:tcPr marL="68580" marR="68580" marT="36195" marB="36195" anchor="ctr">
                    <a:lnL>
                      <a:noFill/>
                    </a:lnL>
                    <a:lnR>
                      <a:noFill/>
                    </a:lnR>
                    <a:lnT>
                      <a:noFill/>
                    </a:lnT>
                    <a:lnB w="28575" cap="flat" cmpd="sng" algn="ctr">
                      <a:solidFill>
                        <a:srgbClr val="FFFFFF"/>
                      </a:solidFill>
                      <a:prstDash val="solid"/>
                      <a:round/>
                      <a:headEnd type="none" w="med" len="med"/>
                      <a:tailEnd type="none" w="med" len="med"/>
                    </a:lnB>
                    <a:solidFill>
                      <a:srgbClr val="49B1B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06690377"/>
                  </a:ext>
                </a:extLst>
              </a:tr>
              <a:tr h="477001">
                <a:tc>
                  <a:txBody>
                    <a:bodyPr/>
                    <a:lstStyle/>
                    <a:p>
                      <a:pPr algn="ctr"/>
                      <a:r>
                        <a:rPr lang="en-GB" sz="2400" b="1" dirty="0">
                          <a:effectLst/>
                          <a:latin typeface="Arial"/>
                          <a:cs typeface="Calibri"/>
                        </a:rPr>
                        <a:t>2018</a:t>
                      </a:r>
                      <a:endParaRPr lang="en-GB" sz="2800" dirty="0">
                        <a:effectLst/>
                        <a:latin typeface="Arial"/>
                        <a:cs typeface="Calibri"/>
                      </a:endParaRPr>
                    </a:p>
                  </a:txBody>
                  <a:tcPr marL="68580" marR="6858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2019</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2020</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2021</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2400" b="1" dirty="0">
                          <a:effectLst/>
                          <a:latin typeface="Arial"/>
                          <a:cs typeface="Calibri"/>
                        </a:rPr>
                        <a:t>2022</a:t>
                      </a:r>
                      <a:endParaRPr lang="en-GB" sz="2800" dirty="0">
                        <a:effectLst/>
                        <a:latin typeface="Arial"/>
                        <a:cs typeface="Calibri"/>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3253380046"/>
                  </a:ext>
                </a:extLst>
              </a:tr>
              <a:tr h="477001">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DAEFF1"/>
                    </a:solidFill>
                  </a:tcPr>
                </a:tc>
                <a:extLst>
                  <a:ext uri="{0D108BD9-81ED-4DB2-BD59-A6C34878D82A}">
                    <a16:rowId xmlns:a16="http://schemas.microsoft.com/office/drawing/2014/main" val="1581706861"/>
                  </a:ext>
                </a:extLst>
              </a:tr>
            </a:tbl>
          </a:graphicData>
        </a:graphic>
      </p:graphicFrame>
    </p:spTree>
    <p:extLst>
      <p:ext uri="{BB962C8B-B14F-4D97-AF65-F5344CB8AC3E}">
        <p14:creationId xmlns:p14="http://schemas.microsoft.com/office/powerpoint/2010/main" val="3603073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a:t>
            </a:r>
            <a:r>
              <a:rPr lang="en-GB" b="1" dirty="0">
                <a:latin typeface="Arial" panose="020B0604020202020204" pitchFamily="34" charset="0"/>
                <a:cs typeface="Arial" panose="020B0604020202020204" pitchFamily="34" charset="0"/>
              </a:rPr>
              <a:t>Preoperative</a:t>
            </a:r>
            <a:r>
              <a:rPr lang="en-GB" dirty="0">
                <a:latin typeface="Arial" panose="020B0604020202020204" pitchFamily="34" charset="0"/>
                <a:cs typeface="Arial" panose="020B0604020202020204" pitchFamily="34" charset="0"/>
              </a:rPr>
              <a:t> VA data recorded</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1689350"/>
            <a:ext cx="10515600" cy="4634842"/>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preoperative VA recording 		= 86.5%</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a:p>
            <a:pPr marL="457200" indent="-457200" algn="l">
              <a:buFont typeface="Arial" panose="020B0604020202020204" pitchFamily="34" charset="0"/>
              <a:buChar char="•"/>
            </a:pPr>
            <a:endParaRPr lang="en-GB" dirty="0">
              <a:solidFill>
                <a:schemeClr val="tx1"/>
              </a:solidFill>
            </a:endParaRPr>
          </a:p>
          <a:p>
            <a:pPr algn="l"/>
            <a:endParaRPr lang="en-GB" dirty="0">
              <a:solidFill>
                <a:schemeClr val="tx1"/>
              </a:solidFill>
            </a:endParaRPr>
          </a:p>
          <a:p>
            <a:pPr algn="l"/>
            <a:endParaRPr lang="en-GB" dirty="0">
              <a:solidFill>
                <a:schemeClr val="tx1"/>
              </a:solidFill>
            </a:endParaRPr>
          </a:p>
        </p:txBody>
      </p:sp>
      <p:graphicFrame>
        <p:nvGraphicFramePr>
          <p:cNvPr id="5" name="Table 4">
            <a:extLst>
              <a:ext uri="{FF2B5EF4-FFF2-40B4-BE49-F238E27FC236}">
                <a16:creationId xmlns:a16="http://schemas.microsoft.com/office/drawing/2014/main" id="{10905A96-34B2-427F-97C7-CE980DD27142}"/>
              </a:ext>
            </a:extLst>
          </p:cNvPr>
          <p:cNvGraphicFramePr>
            <a:graphicFrameLocks noGrp="1"/>
          </p:cNvGraphicFramePr>
          <p:nvPr>
            <p:extLst>
              <p:ext uri="{D42A27DB-BD31-4B8C-83A1-F6EECF244321}">
                <p14:modId xmlns:p14="http://schemas.microsoft.com/office/powerpoint/2010/main" val="3754539245"/>
              </p:ext>
            </p:extLst>
          </p:nvPr>
        </p:nvGraphicFramePr>
        <p:xfrm>
          <a:off x="838200" y="3429000"/>
          <a:ext cx="9927338" cy="1155542"/>
        </p:xfrm>
        <a:graphic>
          <a:graphicData uri="http://schemas.openxmlformats.org/drawingml/2006/table">
            <a:tbl>
              <a:tblPr firstRow="1">
                <a:tableStyleId>{5C22544A-7EE6-4342-B048-85BDC9FD1C3A}</a:tableStyleId>
              </a:tblPr>
              <a:tblGrid>
                <a:gridCol w="1985906">
                  <a:extLst>
                    <a:ext uri="{9D8B030D-6E8A-4147-A177-3AD203B41FA5}">
                      <a16:colId xmlns:a16="http://schemas.microsoft.com/office/drawing/2014/main" val="2530165765"/>
                    </a:ext>
                  </a:extLst>
                </a:gridCol>
                <a:gridCol w="1983716">
                  <a:extLst>
                    <a:ext uri="{9D8B030D-6E8A-4147-A177-3AD203B41FA5}">
                      <a16:colId xmlns:a16="http://schemas.microsoft.com/office/drawing/2014/main" val="2577748245"/>
                    </a:ext>
                  </a:extLst>
                </a:gridCol>
                <a:gridCol w="1983716">
                  <a:extLst>
                    <a:ext uri="{9D8B030D-6E8A-4147-A177-3AD203B41FA5}">
                      <a16:colId xmlns:a16="http://schemas.microsoft.com/office/drawing/2014/main" val="1959883089"/>
                    </a:ext>
                  </a:extLst>
                </a:gridCol>
                <a:gridCol w="1983716">
                  <a:extLst>
                    <a:ext uri="{9D8B030D-6E8A-4147-A177-3AD203B41FA5}">
                      <a16:colId xmlns:a16="http://schemas.microsoft.com/office/drawing/2014/main" val="1357863386"/>
                    </a:ext>
                  </a:extLst>
                </a:gridCol>
                <a:gridCol w="1990284">
                  <a:extLst>
                    <a:ext uri="{9D8B030D-6E8A-4147-A177-3AD203B41FA5}">
                      <a16:colId xmlns:a16="http://schemas.microsoft.com/office/drawing/2014/main" val="2394623480"/>
                    </a:ext>
                  </a:extLst>
                </a:gridCol>
              </a:tblGrid>
              <a:tr h="577771">
                <a:tc>
                  <a:txBody>
                    <a:bodyPr/>
                    <a:lstStyle/>
                    <a:p>
                      <a:pPr algn="ctr"/>
                      <a:r>
                        <a:rPr lang="en-GB" sz="2400" dirty="0">
                          <a:solidFill>
                            <a:schemeClr val="tx1"/>
                          </a:solidFill>
                          <a:effectLst/>
                        </a:rPr>
                        <a:t>2018</a:t>
                      </a:r>
                      <a:endParaRPr lang="en-GB" sz="2800">
                        <a:solidFill>
                          <a:schemeClr val="tx1"/>
                        </a:solidFill>
                        <a:effectLst/>
                        <a:latin typeface="Times New Roman"/>
                      </a:endParaRPr>
                    </a:p>
                  </a:txBody>
                  <a:tcPr marL="68580" marR="68580" marT="36195" marB="36195" anchor="ctr"/>
                </a:tc>
                <a:tc>
                  <a:txBody>
                    <a:bodyPr/>
                    <a:lstStyle/>
                    <a:p>
                      <a:pPr algn="ctr"/>
                      <a:r>
                        <a:rPr lang="en-GB" sz="2400" dirty="0">
                          <a:solidFill>
                            <a:schemeClr val="tx1"/>
                          </a:solidFill>
                          <a:effectLst/>
                        </a:rPr>
                        <a:t>2019</a:t>
                      </a:r>
                      <a:endParaRPr lang="en-GB" sz="2800">
                        <a:solidFill>
                          <a:schemeClr val="tx1"/>
                        </a:solidFill>
                        <a:effectLst/>
                        <a:latin typeface="Times New Roman"/>
                      </a:endParaRPr>
                    </a:p>
                  </a:txBody>
                  <a:tcPr marL="68580" marR="68580" marT="36195" marB="36195" anchor="ctr"/>
                </a:tc>
                <a:tc>
                  <a:txBody>
                    <a:bodyPr/>
                    <a:lstStyle/>
                    <a:p>
                      <a:pPr algn="ctr"/>
                      <a:r>
                        <a:rPr lang="en-GB" sz="2400" dirty="0">
                          <a:solidFill>
                            <a:schemeClr val="tx1"/>
                          </a:solidFill>
                          <a:effectLst/>
                        </a:rPr>
                        <a:t>2020</a:t>
                      </a:r>
                      <a:endParaRPr lang="en-GB" sz="2800">
                        <a:solidFill>
                          <a:schemeClr val="tx1"/>
                        </a:solidFill>
                        <a:effectLst/>
                        <a:latin typeface="Times New Roman"/>
                      </a:endParaRPr>
                    </a:p>
                  </a:txBody>
                  <a:tcPr marL="68580" marR="68580" marT="36195" marB="36195" anchor="ctr"/>
                </a:tc>
                <a:tc>
                  <a:txBody>
                    <a:bodyPr/>
                    <a:lstStyle/>
                    <a:p>
                      <a:pPr algn="ctr"/>
                      <a:r>
                        <a:rPr lang="en-GB" sz="2400" dirty="0">
                          <a:solidFill>
                            <a:schemeClr val="tx1"/>
                          </a:solidFill>
                          <a:effectLst/>
                        </a:rPr>
                        <a:t>2021</a:t>
                      </a:r>
                      <a:endParaRPr lang="en-GB" sz="2800">
                        <a:solidFill>
                          <a:schemeClr val="tx1"/>
                        </a:solidFill>
                        <a:effectLst/>
                        <a:latin typeface="Times New Roman"/>
                      </a:endParaRPr>
                    </a:p>
                  </a:txBody>
                  <a:tcPr marL="68580" marR="68580" marT="36195" marB="36195" anchor="ctr"/>
                </a:tc>
                <a:tc>
                  <a:txBody>
                    <a:bodyPr/>
                    <a:lstStyle/>
                    <a:p>
                      <a:pPr algn="ctr"/>
                      <a:r>
                        <a:rPr lang="en-GB" sz="2400" dirty="0">
                          <a:solidFill>
                            <a:schemeClr val="tx1"/>
                          </a:solidFill>
                          <a:effectLst/>
                        </a:rPr>
                        <a:t>2022</a:t>
                      </a:r>
                      <a:endParaRPr lang="en-GB" sz="2800">
                        <a:solidFill>
                          <a:schemeClr val="tx1"/>
                        </a:solidFill>
                        <a:effectLst/>
                        <a:latin typeface="Times New Roman"/>
                      </a:endParaRPr>
                    </a:p>
                  </a:txBody>
                  <a:tcPr marL="68580" marR="68580" marT="36195" marB="36195" anchor="ctr"/>
                </a:tc>
                <a:extLst>
                  <a:ext uri="{0D108BD9-81ED-4DB2-BD59-A6C34878D82A}">
                    <a16:rowId xmlns:a16="http://schemas.microsoft.com/office/drawing/2014/main" val="586879051"/>
                  </a:ext>
                </a:extLst>
              </a:tr>
              <a:tr h="577771">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tc>
                  <a:txBody>
                    <a:bodyPr/>
                    <a:lstStyle/>
                    <a:p>
                      <a:pPr algn="ctr"/>
                      <a:endParaRPr lang="en-GB" sz="28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2503587887"/>
                  </a:ext>
                </a:extLst>
              </a:tr>
            </a:tbl>
          </a:graphicData>
        </a:graphic>
      </p:graphicFrame>
    </p:spTree>
    <p:extLst>
      <p:ext uri="{BB962C8B-B14F-4D97-AF65-F5344CB8AC3E}">
        <p14:creationId xmlns:p14="http://schemas.microsoft.com/office/powerpoint/2010/main" val="93031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b="1" dirty="0"/>
              <a:t>Postoperative </a:t>
            </a:r>
            <a:r>
              <a:rPr lang="en-GB" dirty="0"/>
              <a:t>VA data breakdown 22-23</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4486655"/>
            <a:ext cx="10515600" cy="1576175"/>
          </a:xfrm>
        </p:spPr>
        <p:txBody>
          <a:bodyPr/>
          <a:lstStyle/>
          <a:p>
            <a:pPr algn="l"/>
            <a:endParaRPr lang="en-GB" dirty="0">
              <a:solidFill>
                <a:schemeClr val="tx1"/>
              </a:solidFill>
            </a:endParaRPr>
          </a:p>
          <a:p>
            <a:pPr algn="l"/>
            <a:endParaRPr lang="en-GB" dirty="0">
              <a:solidFill>
                <a:schemeClr val="tx1"/>
              </a:solidFill>
            </a:endParaRPr>
          </a:p>
        </p:txBody>
      </p:sp>
      <p:graphicFrame>
        <p:nvGraphicFramePr>
          <p:cNvPr id="5" name="Table 4">
            <a:extLst>
              <a:ext uri="{FF2B5EF4-FFF2-40B4-BE49-F238E27FC236}">
                <a16:creationId xmlns:a16="http://schemas.microsoft.com/office/drawing/2014/main" id="{924BEF5A-4BBF-4D85-B458-4019F7F7D327}"/>
              </a:ext>
            </a:extLst>
          </p:cNvPr>
          <p:cNvGraphicFramePr>
            <a:graphicFrameLocks noGrp="1"/>
          </p:cNvGraphicFramePr>
          <p:nvPr>
            <p:extLst>
              <p:ext uri="{D42A27DB-BD31-4B8C-83A1-F6EECF244321}">
                <p14:modId xmlns:p14="http://schemas.microsoft.com/office/powerpoint/2010/main" val="1648414450"/>
              </p:ext>
            </p:extLst>
          </p:nvPr>
        </p:nvGraphicFramePr>
        <p:xfrm>
          <a:off x="449313" y="2560321"/>
          <a:ext cx="11293374" cy="2499360"/>
        </p:xfrm>
        <a:graphic>
          <a:graphicData uri="http://schemas.openxmlformats.org/drawingml/2006/table">
            <a:tbl>
              <a:tblPr firstRow="1">
                <a:tableStyleId>{5C22544A-7EE6-4342-B048-85BDC9FD1C3A}</a:tableStyleId>
              </a:tblPr>
              <a:tblGrid>
                <a:gridCol w="1882229">
                  <a:extLst>
                    <a:ext uri="{9D8B030D-6E8A-4147-A177-3AD203B41FA5}">
                      <a16:colId xmlns:a16="http://schemas.microsoft.com/office/drawing/2014/main" val="3133606442"/>
                    </a:ext>
                  </a:extLst>
                </a:gridCol>
                <a:gridCol w="1882229">
                  <a:extLst>
                    <a:ext uri="{9D8B030D-6E8A-4147-A177-3AD203B41FA5}">
                      <a16:colId xmlns:a16="http://schemas.microsoft.com/office/drawing/2014/main" val="2637846488"/>
                    </a:ext>
                  </a:extLst>
                </a:gridCol>
                <a:gridCol w="1882229">
                  <a:extLst>
                    <a:ext uri="{9D8B030D-6E8A-4147-A177-3AD203B41FA5}">
                      <a16:colId xmlns:a16="http://schemas.microsoft.com/office/drawing/2014/main" val="3323300047"/>
                    </a:ext>
                  </a:extLst>
                </a:gridCol>
                <a:gridCol w="1882229">
                  <a:extLst>
                    <a:ext uri="{9D8B030D-6E8A-4147-A177-3AD203B41FA5}">
                      <a16:colId xmlns:a16="http://schemas.microsoft.com/office/drawing/2014/main" val="2759148565"/>
                    </a:ext>
                  </a:extLst>
                </a:gridCol>
                <a:gridCol w="1882229">
                  <a:extLst>
                    <a:ext uri="{9D8B030D-6E8A-4147-A177-3AD203B41FA5}">
                      <a16:colId xmlns:a16="http://schemas.microsoft.com/office/drawing/2014/main" val="2396022046"/>
                    </a:ext>
                  </a:extLst>
                </a:gridCol>
                <a:gridCol w="1882229">
                  <a:extLst>
                    <a:ext uri="{9D8B030D-6E8A-4147-A177-3AD203B41FA5}">
                      <a16:colId xmlns:a16="http://schemas.microsoft.com/office/drawing/2014/main" val="206872888"/>
                    </a:ext>
                  </a:extLst>
                </a:gridCol>
              </a:tblGrid>
              <a:tr h="1751091">
                <a:tc>
                  <a:txBody>
                    <a:bodyPr/>
                    <a:lstStyle/>
                    <a:p>
                      <a:pPr algn="ctr"/>
                      <a:r>
                        <a:rPr lang="en-GB" sz="2400" dirty="0">
                          <a:solidFill>
                            <a:schemeClr val="tx1"/>
                          </a:solidFill>
                          <a:effectLst/>
                        </a:rPr>
                        <a:t>Ops eligible for postop VA results</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with postop VA data</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Number of first treated eyes</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1</a:t>
                      </a:r>
                      <a:r>
                        <a:rPr lang="en-GB" sz="2400" baseline="30000" dirty="0">
                          <a:solidFill>
                            <a:schemeClr val="tx1"/>
                          </a:solidFill>
                          <a:effectLst/>
                        </a:rPr>
                        <a:t>st</a:t>
                      </a:r>
                      <a:r>
                        <a:rPr lang="en-GB" sz="2400" dirty="0">
                          <a:solidFill>
                            <a:schemeClr val="tx1"/>
                          </a:solidFill>
                          <a:effectLst/>
                        </a:rPr>
                        <a:t> eyes with postop VA data</a:t>
                      </a: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a:solidFill>
                            <a:schemeClr val="tx1"/>
                          </a:solidFill>
                          <a:effectLst/>
                        </a:rPr>
                        <a:t>Number of second treated eyes</a:t>
                      </a:r>
                      <a:endParaRPr lang="en-GB" sz="2800">
                        <a:solidFill>
                          <a:schemeClr val="tx1"/>
                        </a:solidFill>
                        <a:effectLst/>
                        <a:latin typeface="Times New Roman" panose="02020603050405020304" pitchFamily="18" charset="0"/>
                      </a:endParaRPr>
                    </a:p>
                  </a:txBody>
                  <a:tcPr marL="68580" marR="68580" marT="36195" marB="36195" anchor="ctr"/>
                </a:tc>
                <a:tc>
                  <a:txBody>
                    <a:bodyPr/>
                    <a:lstStyle/>
                    <a:p>
                      <a:pPr algn="ctr"/>
                      <a:r>
                        <a:rPr lang="en-GB" sz="2400" dirty="0">
                          <a:solidFill>
                            <a:schemeClr val="tx1"/>
                          </a:solidFill>
                          <a:effectLst/>
                        </a:rPr>
                        <a:t>% 2</a:t>
                      </a:r>
                      <a:r>
                        <a:rPr lang="en-GB" sz="2400" baseline="30000" dirty="0">
                          <a:solidFill>
                            <a:schemeClr val="tx1"/>
                          </a:solidFill>
                          <a:effectLst/>
                        </a:rPr>
                        <a:t>nd</a:t>
                      </a:r>
                      <a:r>
                        <a:rPr lang="en-GB" sz="2400" dirty="0">
                          <a:solidFill>
                            <a:schemeClr val="tx1"/>
                          </a:solidFill>
                          <a:effectLst/>
                        </a:rPr>
                        <a:t> eyes with postop VA data</a:t>
                      </a:r>
                      <a:endParaRPr lang="en-GB" sz="2800" dirty="0">
                        <a:solidFill>
                          <a:schemeClr val="tx1"/>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1214888927"/>
                  </a:ext>
                </a:extLst>
              </a:tr>
              <a:tr h="748269">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tc>
                  <a:txBody>
                    <a:bodyPr/>
                    <a:lstStyle/>
                    <a:p>
                      <a:pPr algn="ctr"/>
                      <a:endParaRPr lang="en-GB" sz="2800" dirty="0">
                        <a:solidFill>
                          <a:schemeClr val="tx1"/>
                        </a:solidFill>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4251821860"/>
                  </a:ext>
                </a:extLst>
              </a:tr>
            </a:tbl>
          </a:graphicData>
        </a:graphic>
      </p:graphicFrame>
    </p:spTree>
    <p:extLst>
      <p:ext uri="{BB962C8B-B14F-4D97-AF65-F5344CB8AC3E}">
        <p14:creationId xmlns:p14="http://schemas.microsoft.com/office/powerpoint/2010/main" val="1236896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a:t>
            </a:r>
            <a:r>
              <a:rPr lang="en-GB" b="1" dirty="0">
                <a:latin typeface="Arial" panose="020B0604020202020204" pitchFamily="34" charset="0"/>
                <a:cs typeface="Arial" panose="020B0604020202020204" pitchFamily="34" charset="0"/>
              </a:rPr>
              <a:t>Postoperative </a:t>
            </a:r>
            <a:r>
              <a:rPr lang="en-GB" dirty="0">
                <a:latin typeface="Arial" panose="020B0604020202020204" pitchFamily="34" charset="0"/>
                <a:cs typeface="Arial" panose="020B0604020202020204" pitchFamily="34" charset="0"/>
              </a:rPr>
              <a:t>VA data recorded</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838200" y="1427989"/>
            <a:ext cx="10515600" cy="4634842"/>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proportion for 22/23 audit year = 69.0%</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a:p>
            <a:pPr marL="457200" indent="-457200" algn="l">
              <a:buFont typeface="Arial" panose="020B0604020202020204" pitchFamily="34" charset="0"/>
              <a:buChar char="•"/>
            </a:pPr>
            <a:endParaRPr lang="en-GB" dirty="0">
              <a:solidFill>
                <a:schemeClr val="tx1"/>
              </a:solidFill>
            </a:endParaRPr>
          </a:p>
          <a:p>
            <a:pPr algn="l"/>
            <a:endParaRPr lang="en-GB" dirty="0">
              <a:solidFill>
                <a:schemeClr val="tx1"/>
              </a:solidFill>
            </a:endParaRPr>
          </a:p>
          <a:p>
            <a:pPr algn="l"/>
            <a:endParaRPr lang="en-GB" dirty="0">
              <a:solidFill>
                <a:schemeClr val="tx1"/>
              </a:solidFill>
            </a:endParaRPr>
          </a:p>
          <a:p>
            <a:pPr algn="l"/>
            <a:endParaRPr lang="en-GB" dirty="0">
              <a:solidFill>
                <a:schemeClr val="tx1"/>
              </a:solidFill>
            </a:endParaRPr>
          </a:p>
        </p:txBody>
      </p:sp>
      <p:graphicFrame>
        <p:nvGraphicFramePr>
          <p:cNvPr id="4" name="Table 3">
            <a:extLst>
              <a:ext uri="{FF2B5EF4-FFF2-40B4-BE49-F238E27FC236}">
                <a16:creationId xmlns:a16="http://schemas.microsoft.com/office/drawing/2014/main" id="{17D52CC4-75F0-4CDF-811F-47911DBCA8E4}"/>
              </a:ext>
            </a:extLst>
          </p:cNvPr>
          <p:cNvGraphicFramePr>
            <a:graphicFrameLocks noGrp="1"/>
          </p:cNvGraphicFramePr>
          <p:nvPr>
            <p:extLst>
              <p:ext uri="{D42A27DB-BD31-4B8C-83A1-F6EECF244321}">
                <p14:modId xmlns:p14="http://schemas.microsoft.com/office/powerpoint/2010/main" val="3476050996"/>
              </p:ext>
            </p:extLst>
          </p:nvPr>
        </p:nvGraphicFramePr>
        <p:xfrm>
          <a:off x="788896" y="3857243"/>
          <a:ext cx="10515600" cy="1572768"/>
        </p:xfrm>
        <a:graphic>
          <a:graphicData uri="http://schemas.openxmlformats.org/drawingml/2006/table">
            <a:tbl>
              <a:tblPr firstRow="1">
                <a:tableStyleId>{5C22544A-7EE6-4342-B048-85BDC9FD1C3A}</a:tableStyleId>
              </a:tblPr>
              <a:tblGrid>
                <a:gridCol w="2101728">
                  <a:extLst>
                    <a:ext uri="{9D8B030D-6E8A-4147-A177-3AD203B41FA5}">
                      <a16:colId xmlns:a16="http://schemas.microsoft.com/office/drawing/2014/main" val="798332593"/>
                    </a:ext>
                  </a:extLst>
                </a:gridCol>
                <a:gridCol w="2101728">
                  <a:extLst>
                    <a:ext uri="{9D8B030D-6E8A-4147-A177-3AD203B41FA5}">
                      <a16:colId xmlns:a16="http://schemas.microsoft.com/office/drawing/2014/main" val="1851529868"/>
                    </a:ext>
                  </a:extLst>
                </a:gridCol>
                <a:gridCol w="2101728">
                  <a:extLst>
                    <a:ext uri="{9D8B030D-6E8A-4147-A177-3AD203B41FA5}">
                      <a16:colId xmlns:a16="http://schemas.microsoft.com/office/drawing/2014/main" val="2322503805"/>
                    </a:ext>
                  </a:extLst>
                </a:gridCol>
                <a:gridCol w="2101728">
                  <a:extLst>
                    <a:ext uri="{9D8B030D-6E8A-4147-A177-3AD203B41FA5}">
                      <a16:colId xmlns:a16="http://schemas.microsoft.com/office/drawing/2014/main" val="2220875168"/>
                    </a:ext>
                  </a:extLst>
                </a:gridCol>
                <a:gridCol w="2108688">
                  <a:extLst>
                    <a:ext uri="{9D8B030D-6E8A-4147-A177-3AD203B41FA5}">
                      <a16:colId xmlns:a16="http://schemas.microsoft.com/office/drawing/2014/main" val="4190468729"/>
                    </a:ext>
                  </a:extLst>
                </a:gridCol>
              </a:tblGrid>
              <a:tr h="786384">
                <a:tc>
                  <a:txBody>
                    <a:bodyPr/>
                    <a:lstStyle/>
                    <a:p>
                      <a:pPr algn="ctr"/>
                      <a:r>
                        <a:rPr lang="en-GB" sz="3200" dirty="0">
                          <a:solidFill>
                            <a:schemeClr val="tx1"/>
                          </a:solidFill>
                          <a:effectLst/>
                        </a:rPr>
                        <a:t>2018</a:t>
                      </a:r>
                      <a:endParaRPr lang="en-GB" sz="3600">
                        <a:solidFill>
                          <a:schemeClr val="tx1"/>
                        </a:solidFill>
                        <a:effectLst/>
                        <a:latin typeface="Times New Roman"/>
                      </a:endParaRPr>
                    </a:p>
                  </a:txBody>
                  <a:tcPr marL="68580" marR="68580" marT="36195" marB="36195" anchor="ctr"/>
                </a:tc>
                <a:tc>
                  <a:txBody>
                    <a:bodyPr/>
                    <a:lstStyle/>
                    <a:p>
                      <a:pPr algn="ctr"/>
                      <a:r>
                        <a:rPr lang="en-GB" sz="3200" dirty="0">
                          <a:solidFill>
                            <a:schemeClr val="tx1"/>
                          </a:solidFill>
                          <a:effectLst/>
                        </a:rPr>
                        <a:t>2019</a:t>
                      </a:r>
                      <a:endParaRPr lang="en-GB" sz="3600">
                        <a:solidFill>
                          <a:schemeClr val="tx1"/>
                        </a:solidFill>
                        <a:effectLst/>
                        <a:latin typeface="Times New Roman"/>
                      </a:endParaRPr>
                    </a:p>
                  </a:txBody>
                  <a:tcPr marL="68580" marR="68580" marT="36195" marB="36195" anchor="ctr"/>
                </a:tc>
                <a:tc>
                  <a:txBody>
                    <a:bodyPr/>
                    <a:lstStyle/>
                    <a:p>
                      <a:pPr algn="ctr"/>
                      <a:r>
                        <a:rPr lang="en-GB" sz="3200" dirty="0">
                          <a:solidFill>
                            <a:schemeClr val="tx1"/>
                          </a:solidFill>
                          <a:effectLst/>
                        </a:rPr>
                        <a:t>2020</a:t>
                      </a:r>
                      <a:endParaRPr lang="en-GB" sz="3600">
                        <a:solidFill>
                          <a:schemeClr val="tx1"/>
                        </a:solidFill>
                        <a:effectLst/>
                        <a:latin typeface="Times New Roman"/>
                      </a:endParaRPr>
                    </a:p>
                  </a:txBody>
                  <a:tcPr marL="68580" marR="68580" marT="36195" marB="36195" anchor="ctr"/>
                </a:tc>
                <a:tc>
                  <a:txBody>
                    <a:bodyPr/>
                    <a:lstStyle/>
                    <a:p>
                      <a:pPr algn="ctr"/>
                      <a:r>
                        <a:rPr lang="en-GB" sz="3200" dirty="0">
                          <a:solidFill>
                            <a:schemeClr val="tx1"/>
                          </a:solidFill>
                          <a:effectLst/>
                        </a:rPr>
                        <a:t>2021</a:t>
                      </a:r>
                      <a:endParaRPr lang="en-GB" sz="3600">
                        <a:solidFill>
                          <a:schemeClr val="tx1"/>
                        </a:solidFill>
                        <a:effectLst/>
                        <a:latin typeface="Times New Roman"/>
                      </a:endParaRPr>
                    </a:p>
                  </a:txBody>
                  <a:tcPr marL="68580" marR="68580" marT="36195" marB="36195" anchor="ctr"/>
                </a:tc>
                <a:tc>
                  <a:txBody>
                    <a:bodyPr/>
                    <a:lstStyle/>
                    <a:p>
                      <a:pPr algn="ctr"/>
                      <a:r>
                        <a:rPr lang="en-GB" sz="3200" dirty="0">
                          <a:solidFill>
                            <a:schemeClr val="tx1"/>
                          </a:solidFill>
                          <a:effectLst/>
                        </a:rPr>
                        <a:t>2022</a:t>
                      </a:r>
                      <a:endParaRPr lang="en-GB" sz="3600">
                        <a:solidFill>
                          <a:schemeClr val="tx1"/>
                        </a:solidFill>
                        <a:effectLst/>
                        <a:latin typeface="Times New Roman"/>
                      </a:endParaRPr>
                    </a:p>
                  </a:txBody>
                  <a:tcPr marL="68580" marR="68580" marT="36195" marB="36195" anchor="ctr"/>
                </a:tc>
                <a:extLst>
                  <a:ext uri="{0D108BD9-81ED-4DB2-BD59-A6C34878D82A}">
                    <a16:rowId xmlns:a16="http://schemas.microsoft.com/office/drawing/2014/main" val="2370093201"/>
                  </a:ext>
                </a:extLst>
              </a:tr>
              <a:tr h="786384">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tc>
                  <a:txBody>
                    <a:bodyPr/>
                    <a:lstStyle/>
                    <a:p>
                      <a:pPr algn="ctr"/>
                      <a:endParaRPr lang="en-GB" sz="3600" dirty="0">
                        <a:effectLst/>
                        <a:latin typeface="Times New Roman" panose="02020603050405020304" pitchFamily="18" charset="0"/>
                      </a:endParaRPr>
                    </a:p>
                  </a:txBody>
                  <a:tcPr marL="68580" marR="68580" marT="36195" marB="36195" anchor="ctr"/>
                </a:tc>
                <a:extLst>
                  <a:ext uri="{0D108BD9-81ED-4DB2-BD59-A6C34878D82A}">
                    <a16:rowId xmlns:a16="http://schemas.microsoft.com/office/drawing/2014/main" val="1353808968"/>
                  </a:ext>
                </a:extLst>
              </a:tr>
            </a:tbl>
          </a:graphicData>
        </a:graphic>
      </p:graphicFrame>
    </p:spTree>
    <p:extLst>
      <p:ext uri="{BB962C8B-B14F-4D97-AF65-F5344CB8AC3E}">
        <p14:creationId xmlns:p14="http://schemas.microsoft.com/office/powerpoint/2010/main" val="1578079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53C78-991E-4F24-88C0-783BECF6E368}"/>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Valid data to report </a:t>
            </a:r>
            <a:r>
              <a:rPr lang="en-GB" b="1" dirty="0">
                <a:latin typeface="Arial" panose="020B0604020202020204" pitchFamily="34" charset="0"/>
                <a:cs typeface="Arial" panose="020B0604020202020204" pitchFamily="34" charset="0"/>
              </a:rPr>
              <a:t>change in VA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between pre- and post-op visits</a:t>
            </a:r>
          </a:p>
        </p:txBody>
      </p:sp>
      <p:sp>
        <p:nvSpPr>
          <p:cNvPr id="3" name="Content Placeholder 2">
            <a:extLst>
              <a:ext uri="{FF2B5EF4-FFF2-40B4-BE49-F238E27FC236}">
                <a16:creationId xmlns:a16="http://schemas.microsoft.com/office/drawing/2014/main" id="{50BA88C3-7E8A-4B05-B7DF-7F038185ED04}"/>
              </a:ext>
            </a:extLst>
          </p:cNvPr>
          <p:cNvSpPr>
            <a:spLocks noGrp="1"/>
          </p:cNvSpPr>
          <p:nvPr>
            <p:ph idx="1"/>
          </p:nvPr>
        </p:nvSpPr>
        <p:spPr>
          <a:xfrm>
            <a:off x="500744" y="1577975"/>
            <a:ext cx="11288485" cy="4311198"/>
          </a:xfrm>
        </p:spPr>
        <p:txBody>
          <a:bodyPr/>
          <a:lstStyle/>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National proportion for 22/23 audit year = 64.4%</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Your centre proportion this year		= XX%</a:t>
            </a:r>
          </a:p>
        </p:txBody>
      </p:sp>
      <p:graphicFrame>
        <p:nvGraphicFramePr>
          <p:cNvPr id="4" name="Table 3">
            <a:extLst>
              <a:ext uri="{FF2B5EF4-FFF2-40B4-BE49-F238E27FC236}">
                <a16:creationId xmlns:a16="http://schemas.microsoft.com/office/drawing/2014/main" id="{4C8ED2FD-51F9-4A37-B33E-0A903C6B18E9}"/>
              </a:ext>
            </a:extLst>
          </p:cNvPr>
          <p:cNvGraphicFramePr>
            <a:graphicFrameLocks noGrp="1"/>
          </p:cNvGraphicFramePr>
          <p:nvPr>
            <p:extLst>
              <p:ext uri="{D42A27DB-BD31-4B8C-83A1-F6EECF244321}">
                <p14:modId xmlns:p14="http://schemas.microsoft.com/office/powerpoint/2010/main" val="4040325793"/>
              </p:ext>
            </p:extLst>
          </p:nvPr>
        </p:nvGraphicFramePr>
        <p:xfrm>
          <a:off x="581406" y="3523488"/>
          <a:ext cx="11029188" cy="2036064"/>
        </p:xfrm>
        <a:graphic>
          <a:graphicData uri="http://schemas.openxmlformats.org/drawingml/2006/table">
            <a:tbl>
              <a:tblPr firstRow="1"/>
              <a:tblGrid>
                <a:gridCol w="1704563">
                  <a:extLst>
                    <a:ext uri="{9D8B030D-6E8A-4147-A177-3AD203B41FA5}">
                      <a16:colId xmlns:a16="http://schemas.microsoft.com/office/drawing/2014/main" val="1306145404"/>
                    </a:ext>
                  </a:extLst>
                </a:gridCol>
                <a:gridCol w="2437223">
                  <a:extLst>
                    <a:ext uri="{9D8B030D-6E8A-4147-A177-3AD203B41FA5}">
                      <a16:colId xmlns:a16="http://schemas.microsoft.com/office/drawing/2014/main" val="598351036"/>
                    </a:ext>
                  </a:extLst>
                </a:gridCol>
                <a:gridCol w="2534413">
                  <a:extLst>
                    <a:ext uri="{9D8B030D-6E8A-4147-A177-3AD203B41FA5}">
                      <a16:colId xmlns:a16="http://schemas.microsoft.com/office/drawing/2014/main" val="2499407987"/>
                    </a:ext>
                  </a:extLst>
                </a:gridCol>
                <a:gridCol w="2648426">
                  <a:extLst>
                    <a:ext uri="{9D8B030D-6E8A-4147-A177-3AD203B41FA5}">
                      <a16:colId xmlns:a16="http://schemas.microsoft.com/office/drawing/2014/main" val="3550476104"/>
                    </a:ext>
                  </a:extLst>
                </a:gridCol>
                <a:gridCol w="1704563">
                  <a:extLst>
                    <a:ext uri="{9D8B030D-6E8A-4147-A177-3AD203B41FA5}">
                      <a16:colId xmlns:a16="http://schemas.microsoft.com/office/drawing/2014/main" val="4250800040"/>
                    </a:ext>
                  </a:extLst>
                </a:gridCol>
              </a:tblGrid>
              <a:tr h="1269053">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Number of eligible Ops</a:t>
                      </a:r>
                      <a:endParaRPr lang="en-GB" sz="2000" dirty="0">
                        <a:effectLst/>
                        <a:latin typeface="Arial" panose="020B0604020202020204" pitchFamily="34" charset="0"/>
                        <a:cs typeface="Arial" panose="020B0604020202020204" pitchFamily="34"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preop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Number eligible for postop VA results</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postop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w="28575" cap="flat" cmpd="sng" algn="ctr">
                      <a:solidFill>
                        <a:srgbClr val="FFFFFF"/>
                      </a:solidFill>
                      <a:prstDash val="solid"/>
                      <a:round/>
                      <a:headEnd type="none" w="med" len="med"/>
                      <a:tailEnd type="none" w="med" len="med"/>
                    </a:lnB>
                    <a:solidFill>
                      <a:srgbClr val="49B1BA"/>
                    </a:solidFill>
                  </a:tcPr>
                </a:tc>
                <a:tc>
                  <a:txBody>
                    <a:bodyPr/>
                    <a:lstStyle/>
                    <a:p>
                      <a:pPr algn="ctr"/>
                      <a:r>
                        <a:rPr lang="en-GB"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with change in VA data</a:t>
                      </a:r>
                      <a:endParaRPr lang="en-GB" sz="2000" dirty="0">
                        <a:effectLst/>
                        <a:latin typeface="Arial" panose="020B0604020202020204" pitchFamily="34" charset="0"/>
                        <a:cs typeface="Arial" panose="020B0604020202020204" pitchFamily="34"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a:noFill/>
                    </a:lnT>
                    <a:lnB w="28575" cap="flat" cmpd="sng" algn="ctr">
                      <a:solidFill>
                        <a:srgbClr val="FFFFFF"/>
                      </a:solidFill>
                      <a:prstDash val="solid"/>
                      <a:round/>
                      <a:headEnd type="none" w="med" len="med"/>
                      <a:tailEnd type="none" w="med" len="med"/>
                    </a:lnB>
                    <a:solidFill>
                      <a:srgbClr val="49B1BA"/>
                    </a:solidFill>
                  </a:tcPr>
                </a:tc>
                <a:extLst>
                  <a:ext uri="{0D108BD9-81ED-4DB2-BD59-A6C34878D82A}">
                    <a16:rowId xmlns:a16="http://schemas.microsoft.com/office/drawing/2014/main" val="524986515"/>
                  </a:ext>
                </a:extLst>
              </a:tr>
              <a:tr h="767011">
                <a:tc>
                  <a:txBody>
                    <a:bodyPr/>
                    <a:lstStyle/>
                    <a:p>
                      <a:pPr algn="ctr"/>
                      <a:endParaRPr lang="en-GB" sz="2800" dirty="0">
                        <a:effectLst/>
                        <a:latin typeface="Times New Roman" panose="02020603050405020304" pitchFamily="18" charset="0"/>
                      </a:endParaRPr>
                    </a:p>
                  </a:txBody>
                  <a:tcPr marL="68580" marR="68580" marT="36195" marB="36195" anchor="ctr">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solidFill>
                      <a:srgbClr val="DAEFF1"/>
                    </a:solidFill>
                  </a:tcPr>
                </a:tc>
                <a:tc>
                  <a:txBody>
                    <a:bodyPr/>
                    <a:lstStyle/>
                    <a:p>
                      <a:pPr algn="ctr"/>
                      <a:endParaRPr lang="en-GB" sz="2800" dirty="0">
                        <a:effectLst/>
                        <a:latin typeface="Times New Roman" panose="02020603050405020304" pitchFamily="18" charset="0"/>
                      </a:endParaRPr>
                    </a:p>
                  </a:txBody>
                  <a:tcPr marL="68580" marR="68580" marT="36195" marB="36195" anchor="ctr">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a:noFill/>
                    </a:lnB>
                    <a:solidFill>
                      <a:srgbClr val="DAEFF1"/>
                    </a:solidFill>
                  </a:tcPr>
                </a:tc>
                <a:extLst>
                  <a:ext uri="{0D108BD9-81ED-4DB2-BD59-A6C34878D82A}">
                    <a16:rowId xmlns:a16="http://schemas.microsoft.com/office/drawing/2014/main" val="185463750"/>
                  </a:ext>
                </a:extLst>
              </a:tr>
            </a:tbl>
          </a:graphicData>
        </a:graphic>
      </p:graphicFrame>
    </p:spTree>
    <p:extLst>
      <p:ext uri="{BB962C8B-B14F-4D97-AF65-F5344CB8AC3E}">
        <p14:creationId xmlns:p14="http://schemas.microsoft.com/office/powerpoint/2010/main" val="2864783586"/>
      </p:ext>
    </p:extLst>
  </p:cSld>
  <p:clrMapOvr>
    <a:masterClrMapping/>
  </p:clrMapOvr>
</p:sld>
</file>

<file path=ppt/theme/theme1.xml><?xml version="1.0" encoding="utf-8"?>
<a:theme xmlns:a="http://schemas.openxmlformats.org/drawingml/2006/main" name="1_Office Theme">
  <a:themeElements>
    <a:clrScheme name="RCOphth">
      <a:dk1>
        <a:srgbClr val="000000"/>
      </a:dk1>
      <a:lt1>
        <a:srgbClr val="FFFFFF"/>
      </a:lt1>
      <a:dk2>
        <a:srgbClr val="575756"/>
      </a:dk2>
      <a:lt2>
        <a:srgbClr val="C0C0C0"/>
      </a:lt2>
      <a:accent1>
        <a:srgbClr val="49B0B8"/>
      </a:accent1>
      <a:accent2>
        <a:srgbClr val="41B7E5"/>
      </a:accent2>
      <a:accent3>
        <a:srgbClr val="6393C2"/>
      </a:accent3>
      <a:accent4>
        <a:srgbClr val="6974B1"/>
      </a:accent4>
      <a:accent5>
        <a:srgbClr val="8F6BA4"/>
      </a:accent5>
      <a:accent6>
        <a:srgbClr val="49B0B8"/>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Ophth" id="{DC36D95F-2C13-C54C-84A0-3CD406D2E7C1}" vid="{27336C5F-9C6A-AF49-97AC-0E53C6444D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2336</Words>
  <Application>Microsoft Office PowerPoint</Application>
  <PresentationFormat>Widescreen</PresentationFormat>
  <Paragraphs>299</Paragraphs>
  <Slides>31</Slides>
  <Notes>23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1_Office Theme</vt:lpstr>
      <vt:lpstr> Your Organisation Name xxx NOD Cataract Audit  </vt:lpstr>
      <vt:lpstr>Individual Surgeon’s access to NOD data</vt:lpstr>
      <vt:lpstr> Part 1: Capturing the data for Cataract Audit  </vt:lpstr>
      <vt:lpstr>How are we doing recording data  and  getting feedback after surgery ?</vt:lpstr>
      <vt:lpstr>Case Ascertainment </vt:lpstr>
      <vt:lpstr>Valid Preoperative VA data recorded</vt:lpstr>
      <vt:lpstr>Postoperative VA data breakdown 22-23</vt:lpstr>
      <vt:lpstr>Valid Postoperative VA data recorded</vt:lpstr>
      <vt:lpstr>Valid data to report change in VA  between pre- and post-op visits</vt:lpstr>
      <vt:lpstr>Action points</vt:lpstr>
      <vt:lpstr> Part 2: Complications </vt:lpstr>
      <vt:lpstr>Vision Loss</vt:lpstr>
      <vt:lpstr>Vision Loss</vt:lpstr>
      <vt:lpstr>Posterior Capsule Rupture  is associated with: </vt:lpstr>
      <vt:lpstr>Posterior Capsule Rupture (PCR) defined as: </vt:lpstr>
      <vt:lpstr>PCR rate</vt:lpstr>
      <vt:lpstr>UK NOD Trends in PCR 2010/11 – 2022/23</vt:lpstr>
      <vt:lpstr>Your Centre PCR 2018/19 – 2022/23</vt:lpstr>
      <vt:lpstr>Action points</vt:lpstr>
      <vt:lpstr>Optional sections depending on local practice and audit priorities  – delete or include as deemed appropriate</vt:lpstr>
      <vt:lpstr> Part 3: Training </vt:lpstr>
      <vt:lpstr>Contribution to training – national data</vt:lpstr>
      <vt:lpstr>Contribution to training</vt:lpstr>
      <vt:lpstr>GMC 2022 National Training Survey</vt:lpstr>
      <vt:lpstr>Your Centre 2022-23</vt:lpstr>
      <vt:lpstr>Action points</vt:lpstr>
      <vt:lpstr> Part 4: Immediate Sequential Bilateral Cataract Surgery (ISBCS) </vt:lpstr>
      <vt:lpstr>ISBCS National Data – 2022-23</vt:lpstr>
      <vt:lpstr> Part 4: Conclusions </vt:lpstr>
      <vt:lpstr>Action points</vt:lpstr>
      <vt:lpstr>Thank you for supporting the RCOphth NOD  www.nodaudit.org.uk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 NHS Trust  NOD Cataract Audit</dc:title>
  <dc:creator>John Buchan</dc:creator>
  <cp:lastModifiedBy>Lynne Sander</cp:lastModifiedBy>
  <cp:revision>82</cp:revision>
  <dcterms:created xsi:type="dcterms:W3CDTF">2023-08-02T13:41:49Z</dcterms:created>
  <dcterms:modified xsi:type="dcterms:W3CDTF">2024-05-02T10:42:10Z</dcterms:modified>
</cp:coreProperties>
</file>