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3"/>
  </p:notesMasterIdLst>
  <p:handoutMasterIdLst>
    <p:handoutMasterId r:id="rId34"/>
  </p:handoutMasterIdLst>
  <p:sldIdLst>
    <p:sldId id="296" r:id="rId2"/>
    <p:sldId id="338" r:id="rId3"/>
    <p:sldId id="311" r:id="rId4"/>
    <p:sldId id="316" r:id="rId5"/>
    <p:sldId id="317" r:id="rId6"/>
    <p:sldId id="318" r:id="rId7"/>
    <p:sldId id="319" r:id="rId8"/>
    <p:sldId id="320" r:id="rId9"/>
    <p:sldId id="321" r:id="rId10"/>
    <p:sldId id="322" r:id="rId11"/>
    <p:sldId id="312" r:id="rId12"/>
    <p:sldId id="323" r:id="rId13"/>
    <p:sldId id="336" r:id="rId14"/>
    <p:sldId id="298" r:id="rId15"/>
    <p:sldId id="308" r:id="rId16"/>
    <p:sldId id="337" r:id="rId17"/>
    <p:sldId id="270" r:id="rId18"/>
    <p:sldId id="324" r:id="rId19"/>
    <p:sldId id="325" r:id="rId20"/>
    <p:sldId id="341" r:id="rId21"/>
    <p:sldId id="313" r:id="rId22"/>
    <p:sldId id="305" r:id="rId23"/>
    <p:sldId id="304" r:id="rId24"/>
    <p:sldId id="329" r:id="rId25"/>
    <p:sldId id="330" r:id="rId26"/>
    <p:sldId id="331" r:id="rId27"/>
    <p:sldId id="332" r:id="rId28"/>
    <p:sldId id="333" r:id="rId29"/>
    <p:sldId id="315" r:id="rId30"/>
    <p:sldId id="334" r:id="rId31"/>
    <p:sldId id="335"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hn Buchan" initials="JB" lastIdx="1" clrIdx="0">
    <p:extLst>
      <p:ext uri="{19B8F6BF-5375-455C-9EA6-DF929625EA0E}">
        <p15:presenceInfo xmlns:p15="http://schemas.microsoft.com/office/powerpoint/2012/main" userId="48dfe2d93d5c973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6842" autoAdjust="0"/>
  </p:normalViewPr>
  <p:slideViewPr>
    <p:cSldViewPr snapToGrid="0">
      <p:cViewPr varScale="1">
        <p:scale>
          <a:sx n="48" d="100"/>
          <a:sy n="48" d="100"/>
        </p:scale>
        <p:origin x="1340" y="44"/>
      </p:cViewPr>
      <p:guideLst/>
    </p:cSldViewPr>
  </p:slideViewPr>
  <p:notesTextViewPr>
    <p:cViewPr>
      <p:scale>
        <a:sx n="1" d="1"/>
        <a:sy n="1" d="1"/>
      </p:scale>
      <p:origin x="0" y="0"/>
    </p:cViewPr>
  </p:notesTextViewPr>
  <p:sorterViewPr>
    <p:cViewPr>
      <p:scale>
        <a:sx n="100" d="100"/>
        <a:sy n="100" d="100"/>
      </p:scale>
      <p:origin x="0" y="-2707"/>
    </p:cViewPr>
  </p:sorterViewPr>
  <p:notesViewPr>
    <p:cSldViewPr snapToGrid="0">
      <p:cViewPr varScale="1">
        <p:scale>
          <a:sx n="63" d="100"/>
          <a:sy n="63" d="100"/>
        </p:scale>
        <p:origin x="3134" y="67"/>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commentAuthors" Target="commentAuthor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02CB662-BE3B-44DF-A58F-7CCBC5DABA5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B165B181-8421-4354-BC9E-F12EA41A754A}"/>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46B7639-5CD3-48A0-AC28-D0571601F29A}" type="datetimeFigureOut">
              <a:rPr lang="en-GB" smtClean="0"/>
              <a:t>01/05/2024</a:t>
            </a:fld>
            <a:endParaRPr lang="en-GB"/>
          </a:p>
        </p:txBody>
      </p:sp>
      <p:sp>
        <p:nvSpPr>
          <p:cNvPr id="4" name="Footer Placeholder 3">
            <a:extLst>
              <a:ext uri="{FF2B5EF4-FFF2-40B4-BE49-F238E27FC236}">
                <a16:creationId xmlns:a16="http://schemas.microsoft.com/office/drawing/2014/main" id="{BCEE76C4-AB43-4BCC-ACB2-2F6375AD0535}"/>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63EFD110-957B-4817-AE10-ABC88FA09E6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4ACF411-AE70-4570-9400-6535C359BAE4}" type="slidenum">
              <a:rPr lang="en-GB" smtClean="0"/>
              <a:t>‹#›</a:t>
            </a:fld>
            <a:endParaRPr lang="en-GB"/>
          </a:p>
        </p:txBody>
      </p:sp>
    </p:spTree>
    <p:extLst>
      <p:ext uri="{BB962C8B-B14F-4D97-AF65-F5344CB8AC3E}">
        <p14:creationId xmlns:p14="http://schemas.microsoft.com/office/powerpoint/2010/main" val="40134319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7693ED2-C1A0-4437-8696-F4C73BCD1B89}" type="datetimeFigureOut">
              <a:rPr lang="en-GB" smtClean="0"/>
              <a:t>01/05/2024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7F57CB7-6E1C-406E-8D23-A380A12DE808}" type="slidenum">
              <a:rPr lang="en-GB" smtClean="0"/>
              <a:t>‹#›</a:t>
            </a:fld>
            <a:endParaRPr lang="en-GB"/>
          </a:p>
        </p:txBody>
      </p:sp>
    </p:spTree>
    <p:extLst>
      <p:ext uri="{BB962C8B-B14F-4D97-AF65-F5344CB8AC3E}">
        <p14:creationId xmlns:p14="http://schemas.microsoft.com/office/powerpoint/2010/main" val="28214540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www.nodaudit.org.uk/" TargetMode="External"/><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3" Type="http://schemas.openxmlformats.org/officeDocument/2006/relationships/hyperlink" Target="http://www.nodaudit.org.uk/" TargetMode="External"/><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www.nodaudit.org.uk/" TargetMode="External"/><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www.nodaudit.org.uk/" TargetMode="External"/><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77F57CB7-6E1C-406E-8D23-A380A12DE808}" type="slidenum">
              <a:rPr lang="en-GB" smtClean="0"/>
              <a:t>1</a:t>
            </a:fld>
            <a:endParaRPr lang="en-GB"/>
          </a:p>
        </p:txBody>
      </p:sp>
    </p:spTree>
    <p:extLst>
      <p:ext uri="{BB962C8B-B14F-4D97-AF65-F5344CB8AC3E}">
        <p14:creationId xmlns:p14="http://schemas.microsoft.com/office/powerpoint/2010/main" val="186092540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 need a login to access this data</a:t>
            </a:r>
            <a:endParaRPr lang="en-GB" dirty="0"/>
          </a:p>
        </p:txBody>
      </p:sp>
      <p:sp>
        <p:nvSpPr>
          <p:cNvPr id="4" name="Slide Number Placeholder 3"/>
          <p:cNvSpPr>
            <a:spLocks noGrp="1"/>
          </p:cNvSpPr>
          <p:nvPr>
            <p:ph type="sldNum" sz="quarter" idx="5"/>
          </p:nvPr>
        </p:nvSpPr>
        <p:spPr/>
        <p:txBody>
          <a:bodyPr/>
          <a:lstStyle/>
          <a:p>
            <a:fld id="{77F57CB7-6E1C-406E-8D23-A380A12DE808}" type="slidenum">
              <a:rPr lang="en-GB" smtClean="0"/>
              <a:t>13</a:t>
            </a:fld>
            <a:endParaRPr lang="en-GB"/>
          </a:p>
        </p:txBody>
      </p:sp>
    </p:spTree>
    <p:extLst>
      <p:ext uri="{BB962C8B-B14F-4D97-AF65-F5344CB8AC3E}">
        <p14:creationId xmlns:p14="http://schemas.microsoft.com/office/powerpoint/2010/main" val="23372056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GB" sz="1200" kern="1200" dirty="0">
              <a:solidFill>
                <a:schemeClr val="tx1"/>
              </a:solidFill>
              <a:effectLst/>
              <a:latin typeface="+mn-lt"/>
              <a:ea typeface="+mn-ea"/>
              <a:cs typeface="+mn-cs"/>
            </a:endParaRPr>
          </a:p>
          <a:p>
            <a:pPr lvl="0"/>
            <a:r>
              <a:rPr lang="en-GB" sz="1200" kern="1200" dirty="0">
                <a:solidFill>
                  <a:schemeClr val="tx1"/>
                </a:solidFill>
                <a:effectLst/>
                <a:latin typeface="+mn-lt"/>
                <a:ea typeface="+mn-ea"/>
                <a:cs typeface="+mn-cs"/>
              </a:rPr>
              <a:t>&gt;2x risk of Cystoid Macular Oedema</a:t>
            </a:r>
          </a:p>
          <a:p>
            <a:r>
              <a:rPr lang="en-GB" sz="1200" kern="1200" dirty="0">
                <a:solidFill>
                  <a:schemeClr val="tx1"/>
                </a:solidFill>
                <a:effectLst/>
                <a:latin typeface="+mn-lt"/>
                <a:ea typeface="+mn-ea"/>
                <a:cs typeface="+mn-cs"/>
              </a:rPr>
              <a:t>RCOphth NOD, Report 1: visual outcomes and complications. </a:t>
            </a:r>
          </a:p>
          <a:p>
            <a:r>
              <a:rPr lang="en-GB" sz="1200" i="1" kern="1200" dirty="0">
                <a:solidFill>
                  <a:schemeClr val="tx1"/>
                </a:solidFill>
                <a:effectLst/>
                <a:latin typeface="+mn-lt"/>
                <a:ea typeface="+mn-ea"/>
                <a:cs typeface="+mn-cs"/>
              </a:rPr>
              <a:t>Eye (</a:t>
            </a:r>
            <a:r>
              <a:rPr lang="en-GB" sz="1200" i="1" kern="1200" dirty="0" err="1">
                <a:solidFill>
                  <a:schemeClr val="tx1"/>
                </a:solidFill>
                <a:effectLst/>
                <a:latin typeface="+mn-lt"/>
                <a:ea typeface="+mn-ea"/>
                <a:cs typeface="+mn-cs"/>
              </a:rPr>
              <a:t>Lond</a:t>
            </a:r>
            <a:r>
              <a:rPr lang="en-GB" sz="1200" i="1" kern="1200" dirty="0">
                <a:solidFill>
                  <a:schemeClr val="tx1"/>
                </a:solidFill>
                <a:effectLst/>
                <a:latin typeface="+mn-lt"/>
                <a:ea typeface="+mn-ea"/>
                <a:cs typeface="+mn-cs"/>
              </a:rPr>
              <a:t>) 2015; </a:t>
            </a:r>
            <a:r>
              <a:rPr lang="en-GB" sz="1200" b="1" i="1" kern="1200" dirty="0">
                <a:solidFill>
                  <a:schemeClr val="tx1"/>
                </a:solidFill>
                <a:effectLst/>
                <a:latin typeface="+mn-lt"/>
                <a:ea typeface="+mn-ea"/>
                <a:cs typeface="+mn-cs"/>
              </a:rPr>
              <a:t>29(4): 552-60. </a:t>
            </a:r>
            <a:r>
              <a:rPr lang="en-GB" sz="1200" kern="1200" dirty="0">
                <a:solidFill>
                  <a:schemeClr val="tx1"/>
                </a:solidFill>
                <a:effectLst/>
                <a:latin typeface="+mn-lt"/>
                <a:ea typeface="+mn-ea"/>
                <a:cs typeface="+mn-cs"/>
              </a:rPr>
              <a:t>Day AC, Donachie PH, Sparrow JM, Johnston RL. </a:t>
            </a:r>
          </a:p>
          <a:p>
            <a:pPr lvl="0"/>
            <a:endParaRPr lang="en-GB" sz="1200" kern="1200" dirty="0">
              <a:solidFill>
                <a:schemeClr val="tx1"/>
              </a:solidFill>
              <a:effectLst/>
              <a:latin typeface="+mn-lt"/>
              <a:ea typeface="+mn-ea"/>
              <a:cs typeface="+mn-cs"/>
            </a:endParaRPr>
          </a:p>
          <a:p>
            <a:pPr lvl="0"/>
            <a:r>
              <a:rPr lang="en-GB" sz="1200" kern="1200" dirty="0">
                <a:solidFill>
                  <a:schemeClr val="tx1"/>
                </a:solidFill>
                <a:effectLst/>
                <a:latin typeface="+mn-lt"/>
                <a:ea typeface="+mn-ea"/>
                <a:cs typeface="+mn-cs"/>
              </a:rPr>
              <a:t>7x risk of presumed infectious endophthalmitis</a:t>
            </a:r>
          </a:p>
          <a:p>
            <a:r>
              <a:rPr lang="en-GB" sz="1200" kern="1200" dirty="0">
                <a:solidFill>
                  <a:schemeClr val="tx1"/>
                </a:solidFill>
                <a:effectLst/>
                <a:latin typeface="+mn-lt"/>
                <a:ea typeface="+mn-ea"/>
                <a:cs typeface="+mn-cs"/>
              </a:rPr>
              <a:t>RCOphth NOD, Report 10: Risk factors for post-cataract surgery endophthalmitis. </a:t>
            </a:r>
          </a:p>
          <a:p>
            <a:r>
              <a:rPr lang="en-GB" sz="1200" i="1" kern="1200" dirty="0">
                <a:solidFill>
                  <a:schemeClr val="tx1"/>
                </a:solidFill>
                <a:effectLst/>
                <a:latin typeface="+mn-lt"/>
                <a:ea typeface="+mn-ea"/>
                <a:cs typeface="+mn-cs"/>
              </a:rPr>
              <a:t>Accepted for publication</a:t>
            </a:r>
            <a:r>
              <a:rPr lang="en-GB" sz="1200" kern="1200" dirty="0">
                <a:solidFill>
                  <a:schemeClr val="tx1"/>
                </a:solidFill>
                <a:effectLst/>
                <a:latin typeface="+mn-lt"/>
                <a:ea typeface="+mn-ea"/>
                <a:cs typeface="+mn-cs"/>
              </a:rPr>
              <a:t>: Ophthalmology, May 2023. Liying Low, Vishal Shah, Charlotte FE Norridge, Paul HJ Donachie, John C Buchan</a:t>
            </a:r>
          </a:p>
          <a:p>
            <a:r>
              <a:rPr lang="en-GB" sz="1200" kern="1200" dirty="0">
                <a:solidFill>
                  <a:schemeClr val="tx1"/>
                </a:solidFill>
                <a:effectLst/>
                <a:latin typeface="+mn-lt"/>
                <a:ea typeface="+mn-ea"/>
                <a:cs typeface="+mn-cs"/>
              </a:rPr>
              <a:t> </a:t>
            </a:r>
          </a:p>
          <a:p>
            <a:pPr lvl="0"/>
            <a:r>
              <a:rPr lang="en-GB" sz="1200" kern="1200" dirty="0">
                <a:solidFill>
                  <a:schemeClr val="tx1"/>
                </a:solidFill>
                <a:effectLst/>
                <a:latin typeface="+mn-lt"/>
                <a:ea typeface="+mn-ea"/>
                <a:cs typeface="+mn-cs"/>
              </a:rPr>
              <a:t>20x risk of retinal detachment in 1</a:t>
            </a:r>
            <a:r>
              <a:rPr lang="en-GB" sz="1200" kern="1200" baseline="30000" dirty="0">
                <a:solidFill>
                  <a:schemeClr val="tx1"/>
                </a:solidFill>
                <a:effectLst/>
                <a:latin typeface="+mn-lt"/>
                <a:ea typeface="+mn-ea"/>
                <a:cs typeface="+mn-cs"/>
              </a:rPr>
              <a:t>st</a:t>
            </a:r>
            <a:r>
              <a:rPr lang="en-GB" sz="1200" kern="1200" dirty="0">
                <a:solidFill>
                  <a:schemeClr val="tx1"/>
                </a:solidFill>
                <a:effectLst/>
                <a:latin typeface="+mn-lt"/>
                <a:ea typeface="+mn-ea"/>
                <a:cs typeface="+mn-cs"/>
              </a:rPr>
              <a:t> postoperative year</a:t>
            </a:r>
          </a:p>
          <a:p>
            <a:r>
              <a:rPr lang="en-GB" sz="1200" kern="1200" dirty="0">
                <a:solidFill>
                  <a:schemeClr val="tx1"/>
                </a:solidFill>
                <a:effectLst/>
                <a:latin typeface="+mn-lt"/>
                <a:ea typeface="+mn-ea"/>
                <a:cs typeface="+mn-cs"/>
              </a:rPr>
              <a:t>RCOphth NOD, Report 3: Pseudophakic Retinal Detachment. </a:t>
            </a:r>
            <a:r>
              <a:rPr lang="en-GB" sz="1200" i="1" kern="1200" dirty="0">
                <a:solidFill>
                  <a:schemeClr val="tx1"/>
                </a:solidFill>
                <a:effectLst/>
                <a:latin typeface="+mn-lt"/>
                <a:ea typeface="+mn-ea"/>
                <a:cs typeface="+mn-cs"/>
              </a:rPr>
              <a:t>Ophthalmology 2016; </a:t>
            </a:r>
            <a:r>
              <a:rPr lang="en-GB" sz="1200" b="1" i="1" kern="1200" dirty="0">
                <a:solidFill>
                  <a:schemeClr val="tx1"/>
                </a:solidFill>
                <a:effectLst/>
                <a:latin typeface="+mn-lt"/>
                <a:ea typeface="+mn-ea"/>
                <a:cs typeface="+mn-cs"/>
              </a:rPr>
              <a:t>123(8): 1711-5. </a:t>
            </a:r>
            <a:r>
              <a:rPr lang="en-GB" sz="1200" i="1" kern="1200" dirty="0">
                <a:solidFill>
                  <a:schemeClr val="tx1"/>
                </a:solidFill>
                <a:effectLst/>
                <a:latin typeface="+mn-lt"/>
                <a:ea typeface="+mn-ea"/>
                <a:cs typeface="+mn-cs"/>
              </a:rPr>
              <a:t>Day AC, Donachie PHJ, Sparrow JM, Johnston RL.</a:t>
            </a:r>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 </a:t>
            </a: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16x increase risk of severe vision loss when (absolute risk of 3.1% risk of severe visual loss (loss of 0.6LogMAR or more) when PCR occurs compared to baseline UK risk of SVL of 0.2% (NOD paper submitted for publication)</a:t>
            </a:r>
          </a:p>
          <a:p>
            <a:endParaRPr lang="en-GB" dirty="0"/>
          </a:p>
        </p:txBody>
      </p:sp>
      <p:sp>
        <p:nvSpPr>
          <p:cNvPr id="4" name="Slide Number Placeholder 3"/>
          <p:cNvSpPr>
            <a:spLocks noGrp="1"/>
          </p:cNvSpPr>
          <p:nvPr>
            <p:ph type="sldNum" sz="quarter" idx="5"/>
          </p:nvPr>
        </p:nvSpPr>
        <p:spPr/>
        <p:txBody>
          <a:bodyPr/>
          <a:lstStyle/>
          <a:p>
            <a:fld id="{77F57CB7-6E1C-406E-8D23-A380A12DE808}" type="slidenum">
              <a:rPr lang="en-GB" smtClean="0"/>
              <a:t>14</a:t>
            </a:fld>
            <a:endParaRPr lang="en-GB"/>
          </a:p>
        </p:txBody>
      </p:sp>
    </p:spTree>
    <p:extLst>
      <p:ext uri="{BB962C8B-B14F-4D97-AF65-F5344CB8AC3E}">
        <p14:creationId xmlns:p14="http://schemas.microsoft.com/office/powerpoint/2010/main" val="38670801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rgbClr val="000000"/>
                </a:solidFill>
                <a:highlight>
                  <a:srgbClr val="FFFF00"/>
                </a:highlight>
              </a:rPr>
              <a:t>Table 1 in the main report gives the national rates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rgbClr val="000000"/>
                </a:solidFill>
                <a:highlight>
                  <a:srgbClr val="FFFF00"/>
                </a:highlight>
              </a:rPr>
              <a:t>Data available in appendix N &amp; five-year data for your centre is in Appendix T or behind the login at </a:t>
            </a:r>
            <a:r>
              <a:rPr lang="en-GB" sz="1200" dirty="0">
                <a:solidFill>
                  <a:srgbClr val="000000"/>
                </a:solidFill>
                <a:highlight>
                  <a:srgbClr val="FFFF00"/>
                </a:highlight>
                <a:hlinkClick r:id="rId3">
                  <a:extLst>
                    <a:ext uri="{A12FA001-AC4F-418D-AE19-62706E023703}">
                      <ahyp:hlinkClr xmlns:ahyp="http://schemas.microsoft.com/office/drawing/2018/hyperlinkcolor" val="tx"/>
                    </a:ext>
                  </a:extLst>
                </a:hlinkClick>
              </a:rPr>
              <a:t>www.nodaudit.org.uk</a:t>
            </a:r>
            <a:endParaRPr lang="en-GB" sz="1800" dirty="0">
              <a:solidFill>
                <a:srgbClr val="000000"/>
              </a:solidFill>
              <a:highlight>
                <a:srgbClr val="FFFF00"/>
              </a:highlight>
            </a:endParaRPr>
          </a:p>
          <a:p>
            <a:endParaRPr lang="en-GB" dirty="0"/>
          </a:p>
        </p:txBody>
      </p:sp>
      <p:sp>
        <p:nvSpPr>
          <p:cNvPr id="4" name="Slide Number Placeholder 3"/>
          <p:cNvSpPr>
            <a:spLocks noGrp="1"/>
          </p:cNvSpPr>
          <p:nvPr>
            <p:ph type="sldNum" sz="quarter" idx="5"/>
          </p:nvPr>
        </p:nvSpPr>
        <p:spPr/>
        <p:txBody>
          <a:bodyPr/>
          <a:lstStyle/>
          <a:p>
            <a:fld id="{77F57CB7-6E1C-406E-8D23-A380A12DE808}" type="slidenum">
              <a:rPr lang="en-GB" smtClean="0"/>
              <a:t>15</a:t>
            </a:fld>
            <a:endParaRPr lang="en-GB"/>
          </a:p>
        </p:txBody>
      </p:sp>
    </p:spTree>
    <p:extLst>
      <p:ext uri="{BB962C8B-B14F-4D97-AF65-F5344CB8AC3E}">
        <p14:creationId xmlns:p14="http://schemas.microsoft.com/office/powerpoint/2010/main" val="37442946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 need a login to access this data</a:t>
            </a:r>
            <a:endParaRPr lang="en-GB" dirty="0"/>
          </a:p>
        </p:txBody>
      </p:sp>
      <p:sp>
        <p:nvSpPr>
          <p:cNvPr id="4" name="Slide Number Placeholder 3"/>
          <p:cNvSpPr>
            <a:spLocks noGrp="1"/>
          </p:cNvSpPr>
          <p:nvPr>
            <p:ph type="sldNum" sz="quarter" idx="5"/>
          </p:nvPr>
        </p:nvSpPr>
        <p:spPr/>
        <p:txBody>
          <a:bodyPr/>
          <a:lstStyle/>
          <a:p>
            <a:fld id="{77F57CB7-6E1C-406E-8D23-A380A12DE808}" type="slidenum">
              <a:rPr lang="en-GB" smtClean="0"/>
              <a:t>16</a:t>
            </a:fld>
            <a:endParaRPr lang="en-GB"/>
          </a:p>
        </p:txBody>
      </p:sp>
    </p:spTree>
    <p:extLst>
      <p:ext uri="{BB962C8B-B14F-4D97-AF65-F5344CB8AC3E}">
        <p14:creationId xmlns:p14="http://schemas.microsoft.com/office/powerpoint/2010/main" val="115452437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solidFill>
                  <a:srgbClr val="000000"/>
                </a:solidFill>
                <a:highlight>
                  <a:srgbClr val="FFFF00"/>
                </a:highlight>
              </a:rPr>
              <a:t>five-year data for your centre is in Appendix T or you can create a longer series of annual results behind the login at </a:t>
            </a:r>
            <a:r>
              <a:rPr lang="en-GB" dirty="0">
                <a:solidFill>
                  <a:srgbClr val="000000"/>
                </a:solidFill>
                <a:highlight>
                  <a:srgbClr val="FFFF00"/>
                </a:highlight>
                <a:hlinkClick r:id="rId3">
                  <a:extLst>
                    <a:ext uri="{A12FA001-AC4F-418D-AE19-62706E023703}">
                      <ahyp:hlinkClr xmlns:ahyp="http://schemas.microsoft.com/office/drawing/2018/hyperlinkcolor" val="tx"/>
                    </a:ext>
                  </a:extLst>
                </a:hlinkClick>
              </a:rPr>
              <a:t>www.nodaudit.org.uk</a:t>
            </a:r>
            <a:endParaRPr lang="en-GB" dirty="0"/>
          </a:p>
          <a:p>
            <a:endParaRPr lang="en-GB" dirty="0"/>
          </a:p>
        </p:txBody>
      </p:sp>
      <p:sp>
        <p:nvSpPr>
          <p:cNvPr id="4" name="Slide Number Placeholder 3"/>
          <p:cNvSpPr>
            <a:spLocks noGrp="1"/>
          </p:cNvSpPr>
          <p:nvPr>
            <p:ph type="sldNum" sz="quarter" idx="5"/>
          </p:nvPr>
        </p:nvSpPr>
        <p:spPr/>
        <p:txBody>
          <a:bodyPr/>
          <a:lstStyle/>
          <a:p>
            <a:fld id="{77F57CB7-6E1C-406E-8D23-A380A12DE808}" type="slidenum">
              <a:rPr lang="en-GB" smtClean="0"/>
              <a:t>17</a:t>
            </a:fld>
            <a:endParaRPr lang="en-GB"/>
          </a:p>
        </p:txBody>
      </p:sp>
    </p:spTree>
    <p:extLst>
      <p:ext uri="{BB962C8B-B14F-4D97-AF65-F5344CB8AC3E}">
        <p14:creationId xmlns:p14="http://schemas.microsoft.com/office/powerpoint/2010/main" val="267810213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solidFill>
                  <a:srgbClr val="000000"/>
                </a:solidFill>
                <a:highlight>
                  <a:srgbClr val="FFFF00"/>
                </a:highlight>
              </a:rPr>
              <a:t>five year data for your centre is in Appendix T or you can create a longer series of annual results behind the login at </a:t>
            </a:r>
            <a:r>
              <a:rPr lang="en-GB" dirty="0">
                <a:solidFill>
                  <a:srgbClr val="000000"/>
                </a:solidFill>
                <a:highlight>
                  <a:srgbClr val="FFFF00"/>
                </a:highlight>
                <a:hlinkClick r:id="rId3">
                  <a:extLst>
                    <a:ext uri="{A12FA001-AC4F-418D-AE19-62706E023703}">
                      <ahyp:hlinkClr xmlns:ahyp="http://schemas.microsoft.com/office/drawing/2018/hyperlinkcolor" val="tx"/>
                    </a:ext>
                  </a:extLst>
                </a:hlinkClick>
              </a:rPr>
              <a:t>www.nodaudit.org.uk</a:t>
            </a:r>
            <a:endParaRPr lang="en-GB" dirty="0"/>
          </a:p>
          <a:p>
            <a:endParaRPr lang="en-GB" dirty="0"/>
          </a:p>
        </p:txBody>
      </p:sp>
      <p:sp>
        <p:nvSpPr>
          <p:cNvPr id="4" name="Slide Number Placeholder 3"/>
          <p:cNvSpPr>
            <a:spLocks noGrp="1"/>
          </p:cNvSpPr>
          <p:nvPr>
            <p:ph type="sldNum" sz="quarter" idx="5"/>
          </p:nvPr>
        </p:nvSpPr>
        <p:spPr/>
        <p:txBody>
          <a:bodyPr/>
          <a:lstStyle/>
          <a:p>
            <a:fld id="{77F57CB7-6E1C-406E-8D23-A380A12DE808}" type="slidenum">
              <a:rPr lang="en-GB" smtClean="0"/>
              <a:t>18</a:t>
            </a:fld>
            <a:endParaRPr lang="en-GB"/>
          </a:p>
        </p:txBody>
      </p:sp>
    </p:spTree>
    <p:extLst>
      <p:ext uri="{BB962C8B-B14F-4D97-AF65-F5344CB8AC3E}">
        <p14:creationId xmlns:p14="http://schemas.microsoft.com/office/powerpoint/2010/main" val="311560319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GB" dirty="0">
                <a:solidFill>
                  <a:schemeClr val="tx1"/>
                </a:solidFill>
                <a:highlight>
                  <a:srgbClr val="FFFF00"/>
                </a:highlight>
              </a:rPr>
              <a:t>Action points to improve postoperative data collection can be discussed during the audit meeting</a:t>
            </a:r>
          </a:p>
        </p:txBody>
      </p:sp>
      <p:sp>
        <p:nvSpPr>
          <p:cNvPr id="4" name="Slide Number Placeholder 3"/>
          <p:cNvSpPr>
            <a:spLocks noGrp="1"/>
          </p:cNvSpPr>
          <p:nvPr>
            <p:ph type="sldNum" sz="quarter" idx="5"/>
          </p:nvPr>
        </p:nvSpPr>
        <p:spPr/>
        <p:txBody>
          <a:bodyPr/>
          <a:lstStyle/>
          <a:p>
            <a:fld id="{77F57CB7-6E1C-406E-8D23-A380A12DE808}" type="slidenum">
              <a:rPr lang="en-GB" smtClean="0"/>
              <a:t>19</a:t>
            </a:fld>
            <a:endParaRPr lang="en-GB"/>
          </a:p>
        </p:txBody>
      </p:sp>
    </p:spTree>
    <p:extLst>
      <p:ext uri="{BB962C8B-B14F-4D97-AF65-F5344CB8AC3E}">
        <p14:creationId xmlns:p14="http://schemas.microsoft.com/office/powerpoint/2010/main" val="132115045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1"/>
                </a:solidFill>
                <a:highlight>
                  <a:srgbClr val="FFFF00"/>
                </a:highlight>
              </a:rPr>
              <a:t>Appendix O of the annual NOD report gives more detailed breakdown over the past 5 years</a:t>
            </a:r>
          </a:p>
          <a:p>
            <a:endParaRPr lang="en-GB" dirty="0"/>
          </a:p>
        </p:txBody>
      </p:sp>
      <p:sp>
        <p:nvSpPr>
          <p:cNvPr id="4" name="Slide Number Placeholder 3"/>
          <p:cNvSpPr>
            <a:spLocks noGrp="1"/>
          </p:cNvSpPr>
          <p:nvPr>
            <p:ph type="sldNum" sz="quarter" idx="5"/>
          </p:nvPr>
        </p:nvSpPr>
        <p:spPr/>
        <p:txBody>
          <a:bodyPr/>
          <a:lstStyle/>
          <a:p>
            <a:fld id="{77F57CB7-6E1C-406E-8D23-A380A12DE808}" type="slidenum">
              <a:rPr lang="en-GB" smtClean="0"/>
              <a:t>22</a:t>
            </a:fld>
            <a:endParaRPr lang="en-GB"/>
          </a:p>
        </p:txBody>
      </p:sp>
    </p:spTree>
    <p:extLst>
      <p:ext uri="{BB962C8B-B14F-4D97-AF65-F5344CB8AC3E}">
        <p14:creationId xmlns:p14="http://schemas.microsoft.com/office/powerpoint/2010/main" val="309292390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Each blue line is a centre. Around half of the centres offer zero training in cataract surgery</a:t>
            </a:r>
          </a:p>
        </p:txBody>
      </p:sp>
      <p:sp>
        <p:nvSpPr>
          <p:cNvPr id="4" name="Slide Number Placeholder 3"/>
          <p:cNvSpPr>
            <a:spLocks noGrp="1"/>
          </p:cNvSpPr>
          <p:nvPr>
            <p:ph type="sldNum" sz="quarter" idx="5"/>
          </p:nvPr>
        </p:nvSpPr>
        <p:spPr/>
        <p:txBody>
          <a:bodyPr/>
          <a:lstStyle/>
          <a:p>
            <a:fld id="{77F57CB7-6E1C-406E-8D23-A380A12DE808}" type="slidenum">
              <a:rPr lang="en-GB" smtClean="0"/>
              <a:t>23</a:t>
            </a:fld>
            <a:endParaRPr lang="en-GB"/>
          </a:p>
        </p:txBody>
      </p:sp>
    </p:spTree>
    <p:extLst>
      <p:ext uri="{BB962C8B-B14F-4D97-AF65-F5344CB8AC3E}">
        <p14:creationId xmlns:p14="http://schemas.microsoft.com/office/powerpoint/2010/main" val="352421227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Appendix K </a:t>
            </a:r>
            <a:r>
              <a:rPr lang="en-GB" sz="1200" kern="1200" dirty="0">
                <a:solidFill>
                  <a:schemeClr val="tx1"/>
                </a:solidFill>
                <a:effectLst/>
                <a:latin typeface="+mn-lt"/>
                <a:ea typeface="+mn-ea"/>
                <a:cs typeface="+mn-cs"/>
              </a:rPr>
              <a:t>gives the percentage of operations for each surgeon grade from your centre</a:t>
            </a:r>
            <a:endParaRPr lang="en-GB" dirty="0"/>
          </a:p>
        </p:txBody>
      </p:sp>
      <p:sp>
        <p:nvSpPr>
          <p:cNvPr id="4" name="Slide Number Placeholder 3"/>
          <p:cNvSpPr>
            <a:spLocks noGrp="1"/>
          </p:cNvSpPr>
          <p:nvPr>
            <p:ph type="sldNum" sz="quarter" idx="5"/>
          </p:nvPr>
        </p:nvSpPr>
        <p:spPr/>
        <p:txBody>
          <a:bodyPr/>
          <a:lstStyle/>
          <a:p>
            <a:fld id="{77F57CB7-6E1C-406E-8D23-A380A12DE808}" type="slidenum">
              <a:rPr lang="en-GB" smtClean="0"/>
              <a:t>25</a:t>
            </a:fld>
            <a:endParaRPr lang="en-GB"/>
          </a:p>
        </p:txBody>
      </p:sp>
    </p:spTree>
    <p:extLst>
      <p:ext uri="{BB962C8B-B14F-4D97-AF65-F5344CB8AC3E}">
        <p14:creationId xmlns:p14="http://schemas.microsoft.com/office/powerpoint/2010/main" val="5805311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77F57CB7-6E1C-406E-8D23-A380A12DE808}" type="slidenum">
              <a:rPr lang="en-GB" smtClean="0"/>
              <a:t>4</a:t>
            </a:fld>
            <a:endParaRPr lang="en-GB"/>
          </a:p>
        </p:txBody>
      </p:sp>
    </p:spTree>
    <p:extLst>
      <p:ext uri="{BB962C8B-B14F-4D97-AF65-F5344CB8AC3E}">
        <p14:creationId xmlns:p14="http://schemas.microsoft.com/office/powerpoint/2010/main" val="9728533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solidFill>
                  <a:schemeClr val="tx1"/>
                </a:solidFill>
                <a:highlight>
                  <a:srgbClr val="FFFF00"/>
                </a:highlight>
              </a:rPr>
              <a:t>Action points to improve training opportunities or alternatively to get ST1-ST2 trained in ISTC locally (if the lowest complexity cases are being operated upon in centres currently not providing training to the least experienced surgeons)</a:t>
            </a:r>
            <a:endParaRPr lang="en-GB" dirty="0">
              <a:highlight>
                <a:srgbClr val="FFFF00"/>
              </a:highlight>
            </a:endParaRPr>
          </a:p>
          <a:p>
            <a:endParaRPr lang="en-GB" dirty="0"/>
          </a:p>
        </p:txBody>
      </p:sp>
      <p:sp>
        <p:nvSpPr>
          <p:cNvPr id="4" name="Slide Number Placeholder 3"/>
          <p:cNvSpPr>
            <a:spLocks noGrp="1"/>
          </p:cNvSpPr>
          <p:nvPr>
            <p:ph type="sldNum" sz="quarter" idx="5"/>
          </p:nvPr>
        </p:nvSpPr>
        <p:spPr/>
        <p:txBody>
          <a:bodyPr/>
          <a:lstStyle/>
          <a:p>
            <a:fld id="{77F57CB7-6E1C-406E-8D23-A380A12DE808}" type="slidenum">
              <a:rPr lang="en-GB" smtClean="0"/>
              <a:t>26</a:t>
            </a:fld>
            <a:endParaRPr lang="en-GB"/>
          </a:p>
        </p:txBody>
      </p:sp>
    </p:spTree>
    <p:extLst>
      <p:ext uri="{BB962C8B-B14F-4D97-AF65-F5344CB8AC3E}">
        <p14:creationId xmlns:p14="http://schemas.microsoft.com/office/powerpoint/2010/main" val="170696501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is an optional section if you feel there is local interest in ISBCS (although it is recommend practice to offer ISBCS by NICE in NG77 which states:</a:t>
            </a:r>
          </a:p>
          <a:p>
            <a:endParaRPr lang="en-GB" dirty="0"/>
          </a:p>
          <a:p>
            <a:r>
              <a:rPr lang="en-GB" dirty="0"/>
              <a:t>10.2.7 Recommendation 34. </a:t>
            </a:r>
          </a:p>
          <a:p>
            <a:r>
              <a:rPr lang="en-GB" dirty="0"/>
              <a:t>Offer second-eye cataract surgery using the same criteria as for the first-eye surgery (see section 6 for referral for cataract surgery). 35. Consider bilateral simultaneous cataract surgery for  people who are at low risk of ocular complications during and after surgery or  people who need to have general anaesthesia for cataract surgery but for whom general anaesthesia carries an increased risk of complications or distress. </a:t>
            </a:r>
          </a:p>
          <a:p>
            <a:endParaRPr lang="en-GB" dirty="0"/>
          </a:p>
          <a:p>
            <a:r>
              <a:rPr lang="en-GB" dirty="0"/>
              <a:t>The NOD reports overall figures, but w</a:t>
            </a:r>
            <a:r>
              <a:rPr lang="en-GB" sz="1200" kern="1200" dirty="0">
                <a:solidFill>
                  <a:schemeClr val="tx1"/>
                </a:solidFill>
                <a:effectLst/>
                <a:latin typeface="+mn-lt"/>
                <a:ea typeface="+mn-ea"/>
                <a:cs typeface="+mn-cs"/>
              </a:rPr>
              <a:t>e do not report the) number of ISBCS cases for centres (appendix P)</a:t>
            </a:r>
            <a:endParaRPr lang="en-GB" dirty="0"/>
          </a:p>
        </p:txBody>
      </p:sp>
      <p:sp>
        <p:nvSpPr>
          <p:cNvPr id="4" name="Slide Number Placeholder 3"/>
          <p:cNvSpPr>
            <a:spLocks noGrp="1"/>
          </p:cNvSpPr>
          <p:nvPr>
            <p:ph type="sldNum" sz="quarter" idx="5"/>
          </p:nvPr>
        </p:nvSpPr>
        <p:spPr/>
        <p:txBody>
          <a:bodyPr/>
          <a:lstStyle/>
          <a:p>
            <a:fld id="{77F57CB7-6E1C-406E-8D23-A380A12DE808}" type="slidenum">
              <a:rPr lang="en-GB" smtClean="0"/>
              <a:t>28</a:t>
            </a:fld>
            <a:endParaRPr lang="en-GB"/>
          </a:p>
        </p:txBody>
      </p:sp>
    </p:spTree>
    <p:extLst>
      <p:ext uri="{BB962C8B-B14F-4D97-AF65-F5344CB8AC3E}">
        <p14:creationId xmlns:p14="http://schemas.microsoft.com/office/powerpoint/2010/main" val="295403743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77F57CB7-6E1C-406E-8D23-A380A12DE808}" type="slidenum">
              <a:rPr lang="en-GB" smtClean="0"/>
              <a:t>30</a:t>
            </a:fld>
            <a:endParaRPr lang="en-GB"/>
          </a:p>
        </p:txBody>
      </p:sp>
    </p:spTree>
    <p:extLst>
      <p:ext uri="{BB962C8B-B14F-4D97-AF65-F5344CB8AC3E}">
        <p14:creationId xmlns:p14="http://schemas.microsoft.com/office/powerpoint/2010/main" val="342069311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77F57CB7-6E1C-406E-8D23-A380A12DE808}" type="slidenum">
              <a:rPr lang="en-GB" smtClean="0"/>
              <a:t>31</a:t>
            </a:fld>
            <a:endParaRPr lang="en-GB"/>
          </a:p>
        </p:txBody>
      </p:sp>
    </p:spTree>
    <p:extLst>
      <p:ext uri="{BB962C8B-B14F-4D97-AF65-F5344CB8AC3E}">
        <p14:creationId xmlns:p14="http://schemas.microsoft.com/office/powerpoint/2010/main" val="23556292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Appendix K has the data for your centre and overall</a:t>
            </a:r>
          </a:p>
          <a:p>
            <a:r>
              <a:rPr lang="en-GB" dirty="0"/>
              <a:t>Appendix Q has the previous 5 years case ascertainment for your centre and overall</a:t>
            </a:r>
          </a:p>
          <a:p>
            <a:endParaRPr lang="en-GB" dirty="0"/>
          </a:p>
          <a:p>
            <a:r>
              <a:rPr lang="en-GB" dirty="0"/>
              <a:t>If your case ascertainment is 100% then </a:t>
            </a:r>
            <a:r>
              <a:rPr lang="en-GB" sz="1200" kern="1200" dirty="0">
                <a:solidFill>
                  <a:schemeClr val="tx1"/>
                </a:solidFill>
                <a:effectLst/>
                <a:latin typeface="+mn-lt"/>
                <a:ea typeface="+mn-ea"/>
                <a:cs typeface="+mn-cs"/>
              </a:rPr>
              <a:t>this may be due to a time lag in reporting to NHS Digital and DHCW (so you report more cases to the NOD than you have to NHS Data/DHCW).</a:t>
            </a:r>
          </a:p>
          <a:p>
            <a:endParaRPr lang="en-GB" dirty="0"/>
          </a:p>
          <a:p>
            <a:r>
              <a:rPr lang="en-GB" sz="1200" kern="1200" dirty="0">
                <a:solidFill>
                  <a:schemeClr val="tx1"/>
                </a:solidFill>
                <a:effectLst/>
                <a:latin typeface="+mn-lt"/>
                <a:ea typeface="+mn-ea"/>
                <a:cs typeface="+mn-cs"/>
              </a:rPr>
              <a:t>If you are noticing a large deficit in case ascertainment there can be other reasons for this. Some centres have gone through mergers and do not have the EMR on all sites yet. Some centres on paper based notes who are submitting via an excel spreadsheet, do not supply data for all operations for various reasons.</a:t>
            </a: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Slide Number Placeholder 3"/>
          <p:cNvSpPr>
            <a:spLocks noGrp="1"/>
          </p:cNvSpPr>
          <p:nvPr>
            <p:ph type="sldNum" sz="quarter" idx="5"/>
          </p:nvPr>
        </p:nvSpPr>
        <p:spPr/>
        <p:txBody>
          <a:bodyPr/>
          <a:lstStyle/>
          <a:p>
            <a:fld id="{77F57CB7-6E1C-406E-8D23-A380A12DE808}" type="slidenum">
              <a:rPr lang="en-GB" smtClean="0"/>
              <a:t>5</a:t>
            </a:fld>
            <a:endParaRPr lang="en-GB"/>
          </a:p>
        </p:txBody>
      </p:sp>
    </p:spTree>
    <p:extLst>
      <p:ext uri="{BB962C8B-B14F-4D97-AF65-F5344CB8AC3E}">
        <p14:creationId xmlns:p14="http://schemas.microsoft.com/office/powerpoint/2010/main" val="24796819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Table 1 of the annual report gives national proportions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1"/>
                </a:solidFill>
                <a:highlight>
                  <a:srgbClr val="FFFF00"/>
                </a:highlight>
              </a:rPr>
              <a:t>Data available in Appendix L (pre-op VA) for this year</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1"/>
                </a:solidFill>
                <a:highlight>
                  <a:srgbClr val="FFFF00"/>
                </a:highlight>
              </a:rPr>
              <a:t>Historic data for  your centre is in Appendix S with VA data for past 5 years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1"/>
                </a:solidFill>
                <a:highlight>
                  <a:srgbClr val="FFFF00"/>
                </a:highlight>
              </a:rPr>
              <a:t>To further understand your centre’s data capture on VA before and after surgery, Appendix U gives the % of eyes with VA data at different time points</a:t>
            </a:r>
            <a:endParaRPr lang="en-GB" dirty="0"/>
          </a:p>
          <a:p>
            <a:endParaRPr lang="en-GB" dirty="0"/>
          </a:p>
        </p:txBody>
      </p:sp>
      <p:sp>
        <p:nvSpPr>
          <p:cNvPr id="4" name="Slide Number Placeholder 3"/>
          <p:cNvSpPr>
            <a:spLocks noGrp="1"/>
          </p:cNvSpPr>
          <p:nvPr>
            <p:ph type="sldNum" sz="quarter" idx="5"/>
          </p:nvPr>
        </p:nvSpPr>
        <p:spPr/>
        <p:txBody>
          <a:bodyPr/>
          <a:lstStyle/>
          <a:p>
            <a:fld id="{77F57CB7-6E1C-406E-8D23-A380A12DE808}" type="slidenum">
              <a:rPr lang="en-GB" smtClean="0"/>
              <a:t>6</a:t>
            </a:fld>
            <a:endParaRPr lang="en-GB"/>
          </a:p>
        </p:txBody>
      </p:sp>
    </p:spTree>
    <p:extLst>
      <p:ext uri="{BB962C8B-B14F-4D97-AF65-F5344CB8AC3E}">
        <p14:creationId xmlns:p14="http://schemas.microsoft.com/office/powerpoint/2010/main" val="2929786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highlight>
                <a:srgbClr val="FFFF00"/>
              </a:highlight>
            </a:endParaRPr>
          </a:p>
          <a:p>
            <a:r>
              <a:rPr lang="en-GB" sz="1400" dirty="0">
                <a:solidFill>
                  <a:schemeClr val="tx1"/>
                </a:solidFill>
                <a:highlight>
                  <a:srgbClr val="FFFF00"/>
                </a:highlight>
              </a:rPr>
              <a:t>Data available in Appendix L (post-op VA) and historic data for  your centre is in Appendix S with VA data for the past 5 NHS years</a:t>
            </a:r>
          </a:p>
          <a:p>
            <a:endParaRPr lang="en-GB" sz="1400" dirty="0">
              <a:solidFill>
                <a:schemeClr val="tx1"/>
              </a:solidFill>
              <a:highlight>
                <a:srgbClr val="FFFF00"/>
              </a:highlight>
            </a:endParaRPr>
          </a:p>
          <a:p>
            <a:r>
              <a:rPr lang="en-GB" sz="1200" dirty="0">
                <a:solidFill>
                  <a:schemeClr val="tx1"/>
                </a:solidFill>
                <a:highlight>
                  <a:srgbClr val="FFFF00"/>
                </a:highlight>
              </a:rPr>
              <a:t>To further understand your centres data capture on VA before and after surgery, Appendix U gives the % of eyes with VA data at different time points</a:t>
            </a:r>
          </a:p>
          <a:p>
            <a:endParaRPr lang="en-GB" dirty="0"/>
          </a:p>
        </p:txBody>
      </p:sp>
      <p:sp>
        <p:nvSpPr>
          <p:cNvPr id="4" name="Slide Number Placeholder 3"/>
          <p:cNvSpPr>
            <a:spLocks noGrp="1"/>
          </p:cNvSpPr>
          <p:nvPr>
            <p:ph type="sldNum" sz="quarter" idx="5"/>
          </p:nvPr>
        </p:nvSpPr>
        <p:spPr/>
        <p:txBody>
          <a:bodyPr/>
          <a:lstStyle/>
          <a:p>
            <a:fld id="{77F57CB7-6E1C-406E-8D23-A380A12DE808}" type="slidenum">
              <a:rPr lang="en-GB" smtClean="0"/>
              <a:t>7</a:t>
            </a:fld>
            <a:endParaRPr lang="en-GB"/>
          </a:p>
        </p:txBody>
      </p:sp>
    </p:spTree>
    <p:extLst>
      <p:ext uri="{BB962C8B-B14F-4D97-AF65-F5344CB8AC3E}">
        <p14:creationId xmlns:p14="http://schemas.microsoft.com/office/powerpoint/2010/main" val="14195004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Table 1 of the annual report gives national proportions and more details</a:t>
            </a:r>
          </a:p>
          <a:p>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1"/>
                </a:solidFill>
                <a:highlight>
                  <a:srgbClr val="FFFF00"/>
                </a:highlight>
              </a:rPr>
              <a:t>Data available in Appendix L and historic data for  your centre is in Appendix S with VA data for the past 5 years (including this year so you could just pull the table from appendix 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solidFill>
                <a:schemeClr val="tx1"/>
              </a:solidFill>
              <a:highlight>
                <a:srgbClr val="FFFF00"/>
              </a:highligh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1"/>
                </a:solidFill>
                <a:highlight>
                  <a:srgbClr val="FFFF00"/>
                </a:highlight>
              </a:rPr>
              <a:t>To further understand your centres data capture on VA before and after surgery, Appendix U gives the % of eyes with VA data at different time points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solidFill>
                <a:schemeClr val="tx1"/>
              </a:solidFill>
              <a:highlight>
                <a:srgbClr val="FFFF00"/>
              </a:highlight>
            </a:endParaRPr>
          </a:p>
          <a:p>
            <a:endParaRPr lang="en-GB" dirty="0"/>
          </a:p>
        </p:txBody>
      </p:sp>
      <p:sp>
        <p:nvSpPr>
          <p:cNvPr id="4" name="Slide Number Placeholder 3"/>
          <p:cNvSpPr>
            <a:spLocks noGrp="1"/>
          </p:cNvSpPr>
          <p:nvPr>
            <p:ph type="sldNum" sz="quarter" idx="5"/>
          </p:nvPr>
        </p:nvSpPr>
        <p:spPr/>
        <p:txBody>
          <a:bodyPr/>
          <a:lstStyle/>
          <a:p>
            <a:fld id="{77F57CB7-6E1C-406E-8D23-A380A12DE808}" type="slidenum">
              <a:rPr lang="en-GB" smtClean="0"/>
              <a:t>8</a:t>
            </a:fld>
            <a:endParaRPr lang="en-GB"/>
          </a:p>
        </p:txBody>
      </p:sp>
    </p:spTree>
    <p:extLst>
      <p:ext uri="{BB962C8B-B14F-4D97-AF65-F5344CB8AC3E}">
        <p14:creationId xmlns:p14="http://schemas.microsoft.com/office/powerpoint/2010/main" val="26176069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Table 1 of the annual report gives national proportions and more details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solidFill>
                <a:schemeClr val="tx1"/>
              </a:solidFill>
              <a:highlight>
                <a:srgbClr val="FFFF00"/>
              </a:highligh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1"/>
                </a:solidFill>
                <a:highlight>
                  <a:srgbClr val="FFFF00"/>
                </a:highlight>
              </a:rPr>
              <a:t>Your local data on VA change is available in Appendix L (and Appendix M gives you the postop data broken down for 1</a:t>
            </a:r>
            <a:r>
              <a:rPr lang="en-GB" sz="1200" baseline="30000" dirty="0">
                <a:solidFill>
                  <a:schemeClr val="tx1"/>
                </a:solidFill>
                <a:highlight>
                  <a:srgbClr val="FFFF00"/>
                </a:highlight>
              </a:rPr>
              <a:t>st</a:t>
            </a:r>
            <a:r>
              <a:rPr lang="en-GB" sz="1200" dirty="0">
                <a:solidFill>
                  <a:schemeClr val="tx1"/>
                </a:solidFill>
                <a:highlight>
                  <a:srgbClr val="FFFF00"/>
                </a:highlight>
              </a:rPr>
              <a:t> and 2</a:t>
            </a:r>
            <a:r>
              <a:rPr lang="en-GB" sz="1200" baseline="30000" dirty="0">
                <a:solidFill>
                  <a:schemeClr val="tx1"/>
                </a:solidFill>
                <a:highlight>
                  <a:srgbClr val="FFFF00"/>
                </a:highlight>
              </a:rPr>
              <a:t>nd</a:t>
            </a:r>
            <a:r>
              <a:rPr lang="en-GB" sz="1200" dirty="0">
                <a:solidFill>
                  <a:schemeClr val="tx1"/>
                </a:solidFill>
                <a:highlight>
                  <a:srgbClr val="FFFF00"/>
                </a:highlight>
              </a:rPr>
              <a:t> eyes)</a:t>
            </a:r>
          </a:p>
          <a:p>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The number of operations eligible for postop VA results is lower than the total operations done, because the eyes operated in the last few weeks of the audit year, have not had sufficient time to gather post operative VA data by the time the data is submitted to the NOD. As of 2024, the data submissions will be later in the year to allow more of the later operations in an audit year to have follow up data recorded. This will also allow postoperative results to be produced for the complete audit year instead of excluding operations from February and March. </a:t>
            </a:r>
            <a:endParaRPr lang="en-GB" dirty="0"/>
          </a:p>
          <a:p>
            <a:endParaRPr lang="en-GB" dirty="0"/>
          </a:p>
          <a:p>
            <a:endParaRPr lang="en-GB" dirty="0"/>
          </a:p>
        </p:txBody>
      </p:sp>
      <p:sp>
        <p:nvSpPr>
          <p:cNvPr id="4" name="Slide Number Placeholder 3"/>
          <p:cNvSpPr>
            <a:spLocks noGrp="1"/>
          </p:cNvSpPr>
          <p:nvPr>
            <p:ph type="sldNum" sz="quarter" idx="5"/>
          </p:nvPr>
        </p:nvSpPr>
        <p:spPr/>
        <p:txBody>
          <a:bodyPr/>
          <a:lstStyle/>
          <a:p>
            <a:fld id="{77F57CB7-6E1C-406E-8D23-A380A12DE808}" type="slidenum">
              <a:rPr lang="en-GB" smtClean="0"/>
              <a:t>9</a:t>
            </a:fld>
            <a:endParaRPr lang="en-GB"/>
          </a:p>
        </p:txBody>
      </p:sp>
    </p:spTree>
    <p:extLst>
      <p:ext uri="{BB962C8B-B14F-4D97-AF65-F5344CB8AC3E}">
        <p14:creationId xmlns:p14="http://schemas.microsoft.com/office/powerpoint/2010/main" val="23457700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1"/>
                </a:solidFill>
                <a:highlight>
                  <a:srgbClr val="FFFF00"/>
                </a:highlight>
              </a:rPr>
              <a:t>Action points may be developed in discussion during audit meetings.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solidFill>
                <a:schemeClr val="tx1"/>
              </a:solidFill>
              <a:highlight>
                <a:srgbClr val="FFFF00"/>
              </a:highlight>
            </a:endParaRPr>
          </a:p>
          <a:p>
            <a:endParaRPr lang="en-GB" dirty="0"/>
          </a:p>
        </p:txBody>
      </p:sp>
      <p:sp>
        <p:nvSpPr>
          <p:cNvPr id="4" name="Slide Number Placeholder 3"/>
          <p:cNvSpPr>
            <a:spLocks noGrp="1"/>
          </p:cNvSpPr>
          <p:nvPr>
            <p:ph type="sldNum" sz="quarter" idx="5"/>
          </p:nvPr>
        </p:nvSpPr>
        <p:spPr/>
        <p:txBody>
          <a:bodyPr/>
          <a:lstStyle/>
          <a:p>
            <a:fld id="{77F57CB7-6E1C-406E-8D23-A380A12DE808}" type="slidenum">
              <a:rPr lang="en-GB" smtClean="0"/>
              <a:t>10</a:t>
            </a:fld>
            <a:endParaRPr lang="en-GB"/>
          </a:p>
        </p:txBody>
      </p:sp>
    </p:spTree>
    <p:extLst>
      <p:ext uri="{BB962C8B-B14F-4D97-AF65-F5344CB8AC3E}">
        <p14:creationId xmlns:p14="http://schemas.microsoft.com/office/powerpoint/2010/main" val="35825691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rgbClr val="000000"/>
                </a:solidFill>
                <a:highlight>
                  <a:srgbClr val="FFFF00"/>
                </a:highlight>
              </a:rPr>
              <a:t>Data available in appendix N &amp; five-year data for your centre in Appendix T or behind the login at </a:t>
            </a:r>
            <a:r>
              <a:rPr lang="en-GB" sz="1200" dirty="0">
                <a:solidFill>
                  <a:srgbClr val="000000"/>
                </a:solidFill>
                <a:highlight>
                  <a:srgbClr val="FFFF00"/>
                </a:highlight>
                <a:hlinkClick r:id="rId3">
                  <a:extLst>
                    <a:ext uri="{A12FA001-AC4F-418D-AE19-62706E023703}">
                      <ahyp:hlinkClr xmlns:ahyp="http://schemas.microsoft.com/office/drawing/2018/hyperlinkcolor" val="tx"/>
                    </a:ext>
                  </a:extLst>
                </a:hlinkClick>
              </a:rPr>
              <a:t>www.nodaudit.org.uk</a:t>
            </a:r>
            <a:endParaRPr lang="en-GB" sz="1200" dirty="0">
              <a:solidFill>
                <a:srgbClr val="000000"/>
              </a:solidFill>
              <a:highlight>
                <a:srgbClr val="FFFF00"/>
              </a:highlight>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solidFill>
                <a:srgbClr val="000000"/>
              </a:solidFill>
              <a:highlight>
                <a:srgbClr val="FFFF00"/>
              </a:highligh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rgbClr val="000000"/>
                </a:solidFill>
                <a:highlight>
                  <a:srgbClr val="FFFF00"/>
                </a:highlight>
              </a:rPr>
              <a:t>For clarity – it could be communicated that the Vision Loss definition includes the following:</a:t>
            </a:r>
          </a:p>
          <a:p>
            <a:r>
              <a:rPr lang="en-GB" sz="1200" kern="1200" dirty="0">
                <a:solidFill>
                  <a:schemeClr val="tx1"/>
                </a:solidFill>
                <a:effectLst/>
                <a:highlight>
                  <a:srgbClr val="FFFF00"/>
                </a:highlight>
                <a:latin typeface="+mn-lt"/>
                <a:ea typeface="+mn-ea"/>
                <a:cs typeface="+mn-cs"/>
              </a:rPr>
              <a:t>• For eyes with a preoperative VA of &lt;1.00 </a:t>
            </a:r>
            <a:r>
              <a:rPr lang="en-GB" sz="1200" kern="1200" dirty="0" err="1">
                <a:solidFill>
                  <a:schemeClr val="tx1"/>
                </a:solidFill>
                <a:effectLst/>
                <a:highlight>
                  <a:srgbClr val="FFFF00"/>
                </a:highlight>
                <a:latin typeface="+mn-lt"/>
                <a:ea typeface="+mn-ea"/>
                <a:cs typeface="+mn-cs"/>
              </a:rPr>
              <a:t>LogMAR</a:t>
            </a:r>
            <a:r>
              <a:rPr lang="en-GB" sz="1200" kern="1200" dirty="0">
                <a:solidFill>
                  <a:schemeClr val="tx1"/>
                </a:solidFill>
                <a:effectLst/>
                <a:highlight>
                  <a:srgbClr val="FFFF00"/>
                </a:highlight>
                <a:latin typeface="+mn-lt"/>
                <a:ea typeface="+mn-ea"/>
                <a:cs typeface="+mn-cs"/>
              </a:rPr>
              <a:t>, a loss of ≥0.30 </a:t>
            </a:r>
            <a:r>
              <a:rPr lang="en-GB" sz="1200" kern="1200" dirty="0" err="1">
                <a:solidFill>
                  <a:schemeClr val="tx1"/>
                </a:solidFill>
                <a:effectLst/>
                <a:highlight>
                  <a:srgbClr val="FFFF00"/>
                </a:highlight>
                <a:latin typeface="+mn-lt"/>
                <a:ea typeface="+mn-ea"/>
                <a:cs typeface="+mn-cs"/>
              </a:rPr>
              <a:t>LogMAR</a:t>
            </a:r>
            <a:r>
              <a:rPr lang="en-GB" sz="1200" kern="1200" dirty="0">
                <a:solidFill>
                  <a:schemeClr val="tx1"/>
                </a:solidFill>
                <a:effectLst/>
                <a:highlight>
                  <a:srgbClr val="FFFF00"/>
                </a:highlight>
                <a:latin typeface="+mn-lt"/>
                <a:ea typeface="+mn-ea"/>
                <a:cs typeface="+mn-cs"/>
              </a:rPr>
              <a:t> (doubling or worse of </a:t>
            </a:r>
          </a:p>
          <a:p>
            <a:r>
              <a:rPr lang="en-GB" sz="1200" kern="1200" dirty="0">
                <a:solidFill>
                  <a:schemeClr val="tx1"/>
                </a:solidFill>
                <a:effectLst/>
                <a:highlight>
                  <a:srgbClr val="FFFF00"/>
                </a:highlight>
                <a:latin typeface="+mn-lt"/>
                <a:ea typeface="+mn-ea"/>
                <a:cs typeface="+mn-cs"/>
              </a:rPr>
              <a:t>the visual angle) between the preoperative and postoperative VA measurements</a:t>
            </a:r>
          </a:p>
          <a:p>
            <a:r>
              <a:rPr lang="en-GB" sz="1200" kern="1200" dirty="0">
                <a:solidFill>
                  <a:schemeClr val="tx1"/>
                </a:solidFill>
                <a:effectLst/>
                <a:highlight>
                  <a:srgbClr val="FFFF00"/>
                </a:highlight>
                <a:latin typeface="+mn-lt"/>
                <a:ea typeface="+mn-ea"/>
                <a:cs typeface="+mn-cs"/>
              </a:rPr>
              <a:t>• For eyes with a preoperative VA of ≥1.00 </a:t>
            </a:r>
            <a:r>
              <a:rPr lang="en-GB" sz="1200" kern="1200" dirty="0" err="1">
                <a:solidFill>
                  <a:schemeClr val="tx1"/>
                </a:solidFill>
                <a:effectLst/>
                <a:highlight>
                  <a:srgbClr val="FFFF00"/>
                </a:highlight>
                <a:latin typeface="+mn-lt"/>
                <a:ea typeface="+mn-ea"/>
                <a:cs typeface="+mn-cs"/>
              </a:rPr>
              <a:t>LogMAR</a:t>
            </a:r>
            <a:r>
              <a:rPr lang="en-GB" sz="1200" kern="1200" dirty="0">
                <a:solidFill>
                  <a:schemeClr val="tx1"/>
                </a:solidFill>
                <a:effectLst/>
                <a:highlight>
                  <a:srgbClr val="FFFF00"/>
                </a:highlight>
                <a:latin typeface="+mn-lt"/>
                <a:ea typeface="+mn-ea"/>
                <a:cs typeface="+mn-cs"/>
              </a:rPr>
              <a:t> and &lt;CF, Vision Loss is designated if the</a:t>
            </a:r>
          </a:p>
          <a:p>
            <a:r>
              <a:rPr lang="en-GB" sz="1200" kern="1200" dirty="0">
                <a:solidFill>
                  <a:schemeClr val="tx1"/>
                </a:solidFill>
                <a:effectLst/>
                <a:highlight>
                  <a:srgbClr val="FFFF00"/>
                </a:highlight>
                <a:latin typeface="+mn-lt"/>
                <a:ea typeface="+mn-ea"/>
                <a:cs typeface="+mn-cs"/>
              </a:rPr>
              <a:t>postoperative VA is HM, PL or NPL</a:t>
            </a:r>
          </a:p>
          <a:p>
            <a:r>
              <a:rPr lang="en-GB" sz="1200" kern="1200" dirty="0">
                <a:solidFill>
                  <a:schemeClr val="tx1"/>
                </a:solidFill>
                <a:effectLst/>
                <a:highlight>
                  <a:srgbClr val="FFFF00"/>
                </a:highlight>
                <a:latin typeface="+mn-lt"/>
                <a:ea typeface="+mn-ea"/>
                <a:cs typeface="+mn-cs"/>
              </a:rPr>
              <a:t>• For eyes with a preoperative VA of CF, Vision Loss is designated if the postoperative VA is PL or NPL</a:t>
            </a:r>
          </a:p>
          <a:p>
            <a:r>
              <a:rPr lang="en-GB" sz="1200" kern="1200" dirty="0">
                <a:solidFill>
                  <a:schemeClr val="tx1"/>
                </a:solidFill>
                <a:effectLst/>
                <a:highlight>
                  <a:srgbClr val="FFFF00"/>
                </a:highlight>
                <a:latin typeface="+mn-lt"/>
                <a:ea typeface="+mn-ea"/>
                <a:cs typeface="+mn-cs"/>
              </a:rPr>
              <a:t>• For eyes with a preoperative VA of HM, Vision Loss is designated if the postoperative VA is NPL</a:t>
            </a:r>
          </a:p>
          <a:p>
            <a:r>
              <a:rPr lang="en-GB" sz="1200" kern="1200" dirty="0">
                <a:solidFill>
                  <a:schemeClr val="tx1"/>
                </a:solidFill>
                <a:effectLst/>
                <a:highlight>
                  <a:srgbClr val="FFFF00"/>
                </a:highlight>
                <a:latin typeface="+mn-lt"/>
                <a:ea typeface="+mn-ea"/>
                <a:cs typeface="+mn-cs"/>
              </a:rPr>
              <a:t>• For eyes with a preoperative VA of PL or NPL no Vision Loss is considered</a:t>
            </a:r>
            <a:endParaRPr lang="en-GB" sz="1800" dirty="0">
              <a:solidFill>
                <a:srgbClr val="000000"/>
              </a:solidFill>
              <a:highlight>
                <a:srgbClr val="FFFF00"/>
              </a:highlight>
            </a:endParaRPr>
          </a:p>
          <a:p>
            <a:endParaRPr lang="en-GB" dirty="0"/>
          </a:p>
        </p:txBody>
      </p:sp>
      <p:sp>
        <p:nvSpPr>
          <p:cNvPr id="4" name="Slide Number Placeholder 3"/>
          <p:cNvSpPr>
            <a:spLocks noGrp="1"/>
          </p:cNvSpPr>
          <p:nvPr>
            <p:ph type="sldNum" sz="quarter" idx="5"/>
          </p:nvPr>
        </p:nvSpPr>
        <p:spPr/>
        <p:txBody>
          <a:bodyPr/>
          <a:lstStyle/>
          <a:p>
            <a:fld id="{77F57CB7-6E1C-406E-8D23-A380A12DE808}" type="slidenum">
              <a:rPr lang="en-GB" smtClean="0"/>
              <a:t>12</a:t>
            </a:fld>
            <a:endParaRPr lang="en-GB"/>
          </a:p>
        </p:txBody>
      </p:sp>
    </p:spTree>
    <p:extLst>
      <p:ext uri="{BB962C8B-B14F-4D97-AF65-F5344CB8AC3E}">
        <p14:creationId xmlns:p14="http://schemas.microsoft.com/office/powerpoint/2010/main" val="167152461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066212" y="1158223"/>
            <a:ext cx="9085366" cy="2387600"/>
          </a:xfrm>
        </p:spPr>
        <p:txBody>
          <a:bodyPr anchor="b"/>
          <a:lstStyle>
            <a:lvl1pPr algn="l">
              <a:defRPr sz="6600">
                <a:solidFill>
                  <a:schemeClr val="bg1"/>
                </a:solidFill>
              </a:defRPr>
            </a:lvl1pPr>
          </a:lstStyle>
          <a:p>
            <a:r>
              <a:rPr lang="en-GB" noProof="0"/>
              <a:t>Click to edit Master title style</a:t>
            </a:r>
            <a:endParaRPr lang="en-GB" noProof="0" dirty="0"/>
          </a:p>
        </p:txBody>
      </p:sp>
      <p:sp>
        <p:nvSpPr>
          <p:cNvPr id="3" name="Subtitle 2"/>
          <p:cNvSpPr>
            <a:spLocks noGrp="1"/>
          </p:cNvSpPr>
          <p:nvPr>
            <p:ph type="subTitle" idx="1"/>
          </p:nvPr>
        </p:nvSpPr>
        <p:spPr>
          <a:xfrm>
            <a:off x="1066212" y="3679710"/>
            <a:ext cx="9144000" cy="1655762"/>
          </a:xfrm>
        </p:spPr>
        <p:txBody>
          <a:bodyPr/>
          <a:lstStyle>
            <a:lvl1pPr marL="0" indent="0" algn="l">
              <a:buNone/>
              <a:defRPr sz="1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a:t>Click to edit Master subtitle style</a:t>
            </a:r>
            <a:endParaRPr lang="en-GB" noProof="0" dirty="0"/>
          </a:p>
        </p:txBody>
      </p:sp>
    </p:spTree>
    <p:extLst>
      <p:ext uri="{BB962C8B-B14F-4D97-AF65-F5344CB8AC3E}">
        <p14:creationId xmlns:p14="http://schemas.microsoft.com/office/powerpoint/2010/main" val="34924031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Statem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88896" y="385483"/>
            <a:ext cx="9258353" cy="603902"/>
          </a:xfrm>
        </p:spPr>
        <p:txBody>
          <a:bodyPr/>
          <a:lstStyle>
            <a:lvl1pPr>
              <a:defRPr sz="3400">
                <a:solidFill>
                  <a:schemeClr val="bg1"/>
                </a:solidFill>
              </a:defRPr>
            </a:lvl1pPr>
          </a:lstStyle>
          <a:p>
            <a:r>
              <a:rPr lang="en-GB" noProof="0"/>
              <a:t>Click to edit Master title style</a:t>
            </a:r>
            <a:endParaRPr lang="en-GB" noProof="0" dirty="0"/>
          </a:p>
        </p:txBody>
      </p:sp>
      <p:sp>
        <p:nvSpPr>
          <p:cNvPr id="3" name="Content Placeholder 2"/>
          <p:cNvSpPr>
            <a:spLocks noGrp="1"/>
          </p:cNvSpPr>
          <p:nvPr>
            <p:ph idx="1"/>
          </p:nvPr>
        </p:nvSpPr>
        <p:spPr>
          <a:xfrm>
            <a:off x="838200" y="2147483"/>
            <a:ext cx="10515600" cy="4005263"/>
          </a:xfrm>
        </p:spPr>
        <p:txBody>
          <a:bodyPr/>
          <a:lstStyle>
            <a:lvl1pPr marL="0" indent="0" algn="ctr">
              <a:lnSpc>
                <a:spcPts val="4000"/>
              </a:lnSpc>
              <a:spcBef>
                <a:spcPts val="0"/>
              </a:spcBef>
              <a:spcAft>
                <a:spcPts val="3000"/>
              </a:spcAft>
              <a:buNone/>
              <a:defRPr sz="3400">
                <a:solidFill>
                  <a:schemeClr val="accent1"/>
                </a:solidFill>
              </a:defRPr>
            </a:lvl1pPr>
            <a:lvl2pPr marL="0" indent="0" algn="ctr">
              <a:lnSpc>
                <a:spcPts val="3200"/>
              </a:lnSpc>
              <a:spcBef>
                <a:spcPts val="0"/>
              </a:spcBef>
              <a:buNone/>
              <a:defRPr sz="2600"/>
            </a:lvl2pPr>
            <a:lvl3pPr algn="ctr">
              <a:defRPr/>
            </a:lvl3pPr>
            <a:lvl4pPr algn="ctr">
              <a:defRPr/>
            </a:lvl4pPr>
            <a:lvl5pPr algn="ctr">
              <a:defRPr/>
            </a:lvl5p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endParaRPr lang="en-GB" noProof="0" dirty="0"/>
          </a:p>
        </p:txBody>
      </p:sp>
    </p:spTree>
    <p:extLst>
      <p:ext uri="{BB962C8B-B14F-4D97-AF65-F5344CB8AC3E}">
        <p14:creationId xmlns:p14="http://schemas.microsoft.com/office/powerpoint/2010/main" val="17951560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88400" y="385200"/>
            <a:ext cx="9259200" cy="604800"/>
          </a:xfrm>
        </p:spPr>
        <p:txBody>
          <a:bodyPr anchor="ctr"/>
          <a:lstStyle>
            <a:lvl1pPr>
              <a:defRPr sz="3400">
                <a:solidFill>
                  <a:schemeClr val="bg1"/>
                </a:solidFill>
              </a:defRPr>
            </a:lvl1pPr>
          </a:lstStyle>
          <a:p>
            <a:r>
              <a:rPr lang="en-GB" noProof="0"/>
              <a:t>Click to edit Master title style</a:t>
            </a:r>
            <a:endParaRPr lang="en-GB" noProof="0" dirty="0"/>
          </a:p>
        </p:txBody>
      </p:sp>
      <p:sp>
        <p:nvSpPr>
          <p:cNvPr id="3" name="Text Placeholder 2"/>
          <p:cNvSpPr>
            <a:spLocks noGrp="1"/>
          </p:cNvSpPr>
          <p:nvPr>
            <p:ph type="body" idx="1"/>
          </p:nvPr>
        </p:nvSpPr>
        <p:spPr>
          <a:xfrm>
            <a:off x="788400" y="1634400"/>
            <a:ext cx="10515600" cy="856167"/>
          </a:xfrm>
        </p:spPr>
        <p:txBody>
          <a:bodyPr/>
          <a:lstStyle>
            <a:lvl1pPr marL="0" indent="0">
              <a:lnSpc>
                <a:spcPts val="3200"/>
              </a:lnSpc>
              <a:spcBef>
                <a:spcPts val="0"/>
              </a:spcBef>
              <a:buNone/>
              <a:defRPr sz="260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noProof="0"/>
              <a:t>Click to edit Master text styles</a:t>
            </a:r>
          </a:p>
        </p:txBody>
      </p:sp>
      <p:sp>
        <p:nvSpPr>
          <p:cNvPr id="11" name="Text Placeholder 10"/>
          <p:cNvSpPr>
            <a:spLocks noGrp="1"/>
          </p:cNvSpPr>
          <p:nvPr>
            <p:ph type="body" sz="quarter" idx="10"/>
          </p:nvPr>
        </p:nvSpPr>
        <p:spPr>
          <a:xfrm>
            <a:off x="788400" y="2774428"/>
            <a:ext cx="10515600" cy="2563813"/>
          </a:xfrm>
        </p:spPr>
        <p:txBody>
          <a:bodyPr numCol="2" spcCol="360000"/>
          <a:lstStyle>
            <a:lvl1pPr marL="216000" indent="-216000">
              <a:lnSpc>
                <a:spcPts val="2050"/>
              </a:lnSpc>
              <a:spcBef>
                <a:spcPts val="0"/>
              </a:spcBef>
              <a:spcAft>
                <a:spcPts val="1100"/>
              </a:spcAft>
              <a:buSzPct val="120000"/>
              <a:defRPr sz="1750"/>
            </a:lvl1pPr>
            <a:lvl2pPr marL="216000" indent="0">
              <a:buNone/>
              <a:defRPr sz="1700"/>
            </a:lvl2pPr>
            <a:lvl3pPr>
              <a:defRPr sz="1400"/>
            </a:lvl3pPr>
            <a:lvl4pPr>
              <a:defRPr sz="1200"/>
            </a:lvl4pPr>
            <a:lvl5pPr>
              <a:defRPr sz="1000"/>
            </a:lvl5p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endParaRPr lang="en-GB" noProof="0" dirty="0"/>
          </a:p>
        </p:txBody>
      </p:sp>
      <p:sp>
        <p:nvSpPr>
          <p:cNvPr id="13" name="Text Placeholder 12"/>
          <p:cNvSpPr>
            <a:spLocks noGrp="1"/>
          </p:cNvSpPr>
          <p:nvPr>
            <p:ph type="body" sz="quarter" idx="11"/>
          </p:nvPr>
        </p:nvSpPr>
        <p:spPr>
          <a:xfrm>
            <a:off x="788988" y="5565912"/>
            <a:ext cx="10515012" cy="417513"/>
          </a:xfrm>
        </p:spPr>
        <p:txBody>
          <a:bodyPr/>
          <a:lstStyle>
            <a:lvl1pPr marL="0" indent="0">
              <a:buNone/>
              <a:defRPr sz="1750">
                <a:solidFill>
                  <a:schemeClr val="accent1"/>
                </a:solidFill>
              </a:defRPr>
            </a:lvl1pPr>
            <a:lvl2pPr>
              <a:defRPr sz="1700">
                <a:solidFill>
                  <a:schemeClr val="accent1"/>
                </a:solidFill>
              </a:defRPr>
            </a:lvl2pPr>
            <a:lvl3pPr>
              <a:defRPr sz="1700">
                <a:solidFill>
                  <a:schemeClr val="accent1"/>
                </a:solidFill>
              </a:defRPr>
            </a:lvl3pPr>
            <a:lvl4pPr>
              <a:defRPr sz="1700">
                <a:solidFill>
                  <a:schemeClr val="accent1"/>
                </a:solidFill>
              </a:defRPr>
            </a:lvl4pPr>
            <a:lvl5pPr>
              <a:defRPr sz="1700">
                <a:solidFill>
                  <a:schemeClr val="accent1"/>
                </a:solidFill>
              </a:defRPr>
            </a:lvl5p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endParaRPr lang="en-GB" noProof="0" dirty="0"/>
          </a:p>
        </p:txBody>
      </p:sp>
    </p:spTree>
    <p:extLst>
      <p:ext uri="{BB962C8B-B14F-4D97-AF65-F5344CB8AC3E}">
        <p14:creationId xmlns:p14="http://schemas.microsoft.com/office/powerpoint/2010/main" val="7600548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wo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88400" y="385200"/>
            <a:ext cx="9259200" cy="604800"/>
          </a:xfrm>
        </p:spPr>
        <p:txBody>
          <a:bodyPr anchor="ctr"/>
          <a:lstStyle>
            <a:lvl1pPr>
              <a:defRPr sz="3400">
                <a:solidFill>
                  <a:schemeClr val="bg1"/>
                </a:solidFill>
              </a:defRPr>
            </a:lvl1pPr>
          </a:lstStyle>
          <a:p>
            <a:r>
              <a:rPr lang="en-GB" noProof="0"/>
              <a:t>Click to edit Master title style</a:t>
            </a:r>
            <a:endParaRPr lang="en-GB" noProof="0" dirty="0"/>
          </a:p>
        </p:txBody>
      </p:sp>
      <p:sp>
        <p:nvSpPr>
          <p:cNvPr id="5" name="Content Placeholder 4"/>
          <p:cNvSpPr>
            <a:spLocks noGrp="1"/>
          </p:cNvSpPr>
          <p:nvPr>
            <p:ph sz="quarter" idx="11"/>
          </p:nvPr>
        </p:nvSpPr>
        <p:spPr>
          <a:xfrm>
            <a:off x="788988" y="1828800"/>
            <a:ext cx="5121275" cy="3763963"/>
          </a:xfrm>
        </p:spPr>
        <p:txBody>
          <a:bodyPr/>
          <a:lstStyle>
            <a:lvl1pPr>
              <a:defRPr lang="en-GB" sz="1800" kern="1200" noProof="0" dirty="0" smtClean="0">
                <a:solidFill>
                  <a:schemeClr val="accent1"/>
                </a:solidFill>
                <a:latin typeface="Lucida Grande" charset="0"/>
                <a:ea typeface="Lucida Grande" charset="0"/>
                <a:cs typeface="Lucida Grande" charset="0"/>
              </a:defRPr>
            </a:lvl1pPr>
            <a:lvl2pPr marL="342900" indent="-342900">
              <a:defRPr lang="en-GB" sz="1400" kern="1200" noProof="0" dirty="0" smtClean="0">
                <a:solidFill>
                  <a:schemeClr val="tx2"/>
                </a:solidFill>
                <a:latin typeface="Lucida Grande" charset="0"/>
                <a:ea typeface="Lucida Grande" charset="0"/>
                <a:cs typeface="Lucida Grande" charset="0"/>
              </a:defRPr>
            </a:lvl2pPr>
            <a:lvl3pPr>
              <a:defRPr lang="en-GB" sz="1400" kern="1200" noProof="0" dirty="0" smtClean="0">
                <a:solidFill>
                  <a:schemeClr val="tx2"/>
                </a:solidFill>
                <a:latin typeface="Lucida Grande" charset="0"/>
                <a:ea typeface="Lucida Grande" charset="0"/>
                <a:cs typeface="Lucida Grande" charset="0"/>
              </a:defRPr>
            </a:lvl3pPr>
            <a:lvl4pPr>
              <a:defRPr lang="en-GB" sz="1200" kern="1200" noProof="0" dirty="0" smtClean="0">
                <a:solidFill>
                  <a:schemeClr val="tx2"/>
                </a:solidFill>
                <a:latin typeface="Lucida Grande" charset="0"/>
                <a:ea typeface="Lucida Grande" charset="0"/>
                <a:cs typeface="Lucida Grande" charset="0"/>
              </a:defRPr>
            </a:lvl4pPr>
            <a:lvl5pPr>
              <a:defRPr lang="en-GB" sz="1000" kern="1200" noProof="0" dirty="0">
                <a:solidFill>
                  <a:schemeClr val="tx2"/>
                </a:solidFill>
                <a:latin typeface="Lucida Grande" charset="0"/>
                <a:ea typeface="Lucida Grande" charset="0"/>
                <a:cs typeface="Lucida Grande" charset="0"/>
              </a:defRPr>
            </a:lvl5pPr>
          </a:lstStyle>
          <a:p>
            <a:pPr marL="0" lvl="0" indent="0" algn="l" defTabSz="914400" rtl="0" eaLnBrk="1" latinLnBrk="0" hangingPunct="1">
              <a:lnSpc>
                <a:spcPts val="2400"/>
              </a:lnSpc>
              <a:spcBef>
                <a:spcPts val="0"/>
              </a:spcBef>
              <a:spcAft>
                <a:spcPts val="700"/>
              </a:spcAft>
              <a:buFont typeface="Arial"/>
              <a:buNone/>
            </a:pPr>
            <a:r>
              <a:rPr lang="en-GB" noProof="0"/>
              <a:t>Click to edit Master text styles</a:t>
            </a:r>
          </a:p>
          <a:p>
            <a:pPr marL="0" lvl="1" indent="0" algn="l" defTabSz="914400" rtl="0" eaLnBrk="1" latinLnBrk="0" hangingPunct="1">
              <a:lnSpc>
                <a:spcPts val="2400"/>
              </a:lnSpc>
              <a:spcBef>
                <a:spcPts val="0"/>
              </a:spcBef>
              <a:spcAft>
                <a:spcPts val="700"/>
              </a:spcAft>
              <a:buFont typeface="Arial"/>
              <a:buNone/>
            </a:pPr>
            <a:r>
              <a:rPr lang="en-GB" noProof="0"/>
              <a:t>Second level</a:t>
            </a:r>
          </a:p>
          <a:p>
            <a:pPr marL="0" lvl="2" indent="0" algn="l" defTabSz="914400" rtl="0" eaLnBrk="1" latinLnBrk="0" hangingPunct="1">
              <a:lnSpc>
                <a:spcPts val="2400"/>
              </a:lnSpc>
              <a:spcBef>
                <a:spcPts val="0"/>
              </a:spcBef>
              <a:spcAft>
                <a:spcPts val="700"/>
              </a:spcAft>
              <a:buFont typeface="Arial"/>
              <a:buNone/>
            </a:pPr>
            <a:r>
              <a:rPr lang="en-GB" noProof="0"/>
              <a:t>Third level</a:t>
            </a:r>
          </a:p>
          <a:p>
            <a:pPr marL="0" lvl="3" indent="0" algn="l" defTabSz="914400" rtl="0" eaLnBrk="1" latinLnBrk="0" hangingPunct="1">
              <a:lnSpc>
                <a:spcPts val="2400"/>
              </a:lnSpc>
              <a:spcBef>
                <a:spcPts val="0"/>
              </a:spcBef>
              <a:spcAft>
                <a:spcPts val="700"/>
              </a:spcAft>
              <a:buFont typeface="Arial"/>
              <a:buNone/>
            </a:pPr>
            <a:r>
              <a:rPr lang="en-GB" noProof="0"/>
              <a:t>Fourth level</a:t>
            </a:r>
          </a:p>
          <a:p>
            <a:pPr marL="0" lvl="4" indent="0" algn="l" defTabSz="914400" rtl="0" eaLnBrk="1" latinLnBrk="0" hangingPunct="1">
              <a:lnSpc>
                <a:spcPts val="2400"/>
              </a:lnSpc>
              <a:spcBef>
                <a:spcPts val="0"/>
              </a:spcBef>
              <a:spcAft>
                <a:spcPts val="700"/>
              </a:spcAft>
              <a:buFont typeface="Arial"/>
              <a:buNone/>
            </a:pPr>
            <a:r>
              <a:rPr lang="en-GB" noProof="0"/>
              <a:t>Fifth level</a:t>
            </a:r>
            <a:endParaRPr lang="en-GB" noProof="0" dirty="0"/>
          </a:p>
        </p:txBody>
      </p:sp>
      <p:sp>
        <p:nvSpPr>
          <p:cNvPr id="10" name="Content Placeholder 9"/>
          <p:cNvSpPr>
            <a:spLocks noGrp="1"/>
          </p:cNvSpPr>
          <p:nvPr>
            <p:ph sz="quarter" idx="12"/>
          </p:nvPr>
        </p:nvSpPr>
        <p:spPr>
          <a:xfrm>
            <a:off x="6354743" y="1828799"/>
            <a:ext cx="5122800" cy="3763963"/>
          </a:xfrm>
        </p:spPr>
        <p:txBody>
          <a:bodyPr/>
          <a:lstStyle>
            <a:lvl1pPr marL="0" indent="0">
              <a:lnSpc>
                <a:spcPts val="2400"/>
              </a:lnSpc>
              <a:spcBef>
                <a:spcPts val="0"/>
              </a:spcBef>
              <a:spcAft>
                <a:spcPts val="700"/>
              </a:spcAft>
              <a:buNone/>
              <a:defRPr sz="1800">
                <a:solidFill>
                  <a:schemeClr val="accent1"/>
                </a:solidFill>
              </a:defRPr>
            </a:lvl1pPr>
            <a:lvl2pPr marL="180000" indent="-180000">
              <a:lnSpc>
                <a:spcPts val="1600"/>
              </a:lnSpc>
              <a:spcBef>
                <a:spcPts val="0"/>
              </a:spcBef>
              <a:spcAft>
                <a:spcPts val="1000"/>
              </a:spcAft>
              <a:buSzPct val="120000"/>
              <a:defRPr sz="1400"/>
            </a:lvl2pPr>
            <a:lvl3pPr marL="177800" indent="0">
              <a:lnSpc>
                <a:spcPts val="1800"/>
              </a:lnSpc>
              <a:spcBef>
                <a:spcPts val="0"/>
              </a:spcBef>
              <a:buNone/>
              <a:tabLst/>
              <a:defRPr sz="1400"/>
            </a:lvl3pPr>
            <a:lvl4pPr marL="360000" indent="-180000">
              <a:lnSpc>
                <a:spcPts val="1600"/>
              </a:lnSpc>
              <a:spcBef>
                <a:spcPts val="0"/>
              </a:spcBef>
              <a:tabLst/>
              <a:defRPr sz="1200"/>
            </a:lvl4pPr>
            <a:lvl5pPr marL="360000" indent="0">
              <a:lnSpc>
                <a:spcPts val="1200"/>
              </a:lnSpc>
              <a:spcBef>
                <a:spcPts val="0"/>
              </a:spcBef>
              <a:buNone/>
              <a:tabLst/>
              <a:defRPr sz="1000"/>
            </a:lvl5p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endParaRPr lang="en-GB" noProof="0" dirty="0"/>
          </a:p>
        </p:txBody>
      </p:sp>
    </p:spTree>
    <p:extLst>
      <p:ext uri="{BB962C8B-B14F-4D97-AF65-F5344CB8AC3E}">
        <p14:creationId xmlns:p14="http://schemas.microsoft.com/office/powerpoint/2010/main" val="39793463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D45535-F8B7-497F-81F2-A6195ED50D92}"/>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2B4F3A7-0687-4BAA-8B78-1D68909A614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2DA2012-A1C1-49AC-8EA7-E26A7E31248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70214D4C-BA6B-44E8-ACE9-EE65BA7BDF8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1F8DADE-B19D-4B09-B172-9E4571E34A4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F264E7FA-6164-46FD-BC1C-FEEF2759A191}"/>
              </a:ext>
            </a:extLst>
          </p:cNvPr>
          <p:cNvSpPr>
            <a:spLocks noGrp="1"/>
          </p:cNvSpPr>
          <p:nvPr>
            <p:ph type="dt" sz="half" idx="10"/>
          </p:nvPr>
        </p:nvSpPr>
        <p:spPr/>
        <p:txBody>
          <a:bodyPr/>
          <a:lstStyle/>
          <a:p>
            <a:fld id="{FF65E975-64CA-4AA8-A052-73D5DF82DB16}" type="datetimeFigureOut">
              <a:rPr lang="en-GB" smtClean="0"/>
              <a:t>01/05/2024</a:t>
            </a:fld>
            <a:endParaRPr lang="en-GB"/>
          </a:p>
        </p:txBody>
      </p:sp>
      <p:sp>
        <p:nvSpPr>
          <p:cNvPr id="8" name="Footer Placeholder 7">
            <a:extLst>
              <a:ext uri="{FF2B5EF4-FFF2-40B4-BE49-F238E27FC236}">
                <a16:creationId xmlns:a16="http://schemas.microsoft.com/office/drawing/2014/main" id="{68A640EC-6F47-441A-B543-A96973E4DF5C}"/>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D4720CEA-884F-4E25-9EAD-41C616151A65}"/>
              </a:ext>
            </a:extLst>
          </p:cNvPr>
          <p:cNvSpPr>
            <a:spLocks noGrp="1"/>
          </p:cNvSpPr>
          <p:nvPr>
            <p:ph type="sldNum" sz="quarter" idx="12"/>
          </p:nvPr>
        </p:nvSpPr>
        <p:spPr/>
        <p:txBody>
          <a:bodyPr/>
          <a:lstStyle/>
          <a:p>
            <a:fld id="{FAB37E6C-B2D9-4C29-9C0C-48E09669F2B2}" type="slidenum">
              <a:rPr lang="en-GB" smtClean="0"/>
              <a:t>‹#›</a:t>
            </a:fld>
            <a:endParaRPr lang="en-GB"/>
          </a:p>
        </p:txBody>
      </p:sp>
    </p:spTree>
    <p:extLst>
      <p:ext uri="{BB962C8B-B14F-4D97-AF65-F5344CB8AC3E}">
        <p14:creationId xmlns:p14="http://schemas.microsoft.com/office/powerpoint/2010/main" val="40037221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1_Title and Two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88400" y="385200"/>
            <a:ext cx="9259200" cy="604800"/>
          </a:xfrm>
        </p:spPr>
        <p:txBody>
          <a:bodyPr anchor="ctr"/>
          <a:lstStyle>
            <a:lvl1pPr>
              <a:defRPr sz="3400">
                <a:solidFill>
                  <a:schemeClr val="bg1"/>
                </a:solidFill>
              </a:defRPr>
            </a:lvl1pPr>
          </a:lstStyle>
          <a:p>
            <a:r>
              <a:rPr lang="en-GB" noProof="0"/>
              <a:t>Click to edit Master title style</a:t>
            </a:r>
            <a:endParaRPr lang="en-GB" noProof="0" dirty="0"/>
          </a:p>
        </p:txBody>
      </p:sp>
      <p:sp>
        <p:nvSpPr>
          <p:cNvPr id="5" name="Content Placeholder 4"/>
          <p:cNvSpPr>
            <a:spLocks noGrp="1"/>
          </p:cNvSpPr>
          <p:nvPr>
            <p:ph sz="quarter" idx="11"/>
          </p:nvPr>
        </p:nvSpPr>
        <p:spPr>
          <a:xfrm>
            <a:off x="788988" y="1828800"/>
            <a:ext cx="5121275" cy="3763963"/>
          </a:xfrm>
        </p:spPr>
        <p:txBody>
          <a:bodyPr/>
          <a:lstStyle>
            <a:lvl1pPr>
              <a:defRPr lang="en-GB" sz="1800" kern="1200" noProof="0" dirty="0" smtClean="0">
                <a:solidFill>
                  <a:schemeClr val="accent1"/>
                </a:solidFill>
                <a:latin typeface="Lucida Grande" charset="0"/>
                <a:ea typeface="Lucida Grande" charset="0"/>
                <a:cs typeface="Lucida Grande" charset="0"/>
              </a:defRPr>
            </a:lvl1pPr>
            <a:lvl2pPr marL="342900" indent="-342900">
              <a:defRPr lang="en-GB" sz="1400" kern="1200" noProof="0" dirty="0" smtClean="0">
                <a:solidFill>
                  <a:schemeClr val="tx2"/>
                </a:solidFill>
                <a:latin typeface="Lucida Grande" charset="0"/>
                <a:ea typeface="Lucida Grande" charset="0"/>
                <a:cs typeface="Lucida Grande" charset="0"/>
              </a:defRPr>
            </a:lvl2pPr>
            <a:lvl3pPr>
              <a:defRPr lang="en-GB" sz="1400" kern="1200" noProof="0" dirty="0" smtClean="0">
                <a:solidFill>
                  <a:schemeClr val="tx2"/>
                </a:solidFill>
                <a:latin typeface="Lucida Grande" charset="0"/>
                <a:ea typeface="Lucida Grande" charset="0"/>
                <a:cs typeface="Lucida Grande" charset="0"/>
              </a:defRPr>
            </a:lvl3pPr>
            <a:lvl4pPr>
              <a:defRPr lang="en-GB" sz="1200" kern="1200" noProof="0" dirty="0" smtClean="0">
                <a:solidFill>
                  <a:schemeClr val="tx2"/>
                </a:solidFill>
                <a:latin typeface="Lucida Grande" charset="0"/>
                <a:ea typeface="Lucida Grande" charset="0"/>
                <a:cs typeface="Lucida Grande" charset="0"/>
              </a:defRPr>
            </a:lvl4pPr>
            <a:lvl5pPr>
              <a:defRPr lang="en-GB" sz="1000" kern="1200" noProof="0" dirty="0">
                <a:solidFill>
                  <a:schemeClr val="tx2"/>
                </a:solidFill>
                <a:latin typeface="Lucida Grande" charset="0"/>
                <a:ea typeface="Lucida Grande" charset="0"/>
                <a:cs typeface="Lucida Grande" charset="0"/>
              </a:defRPr>
            </a:lvl5pPr>
          </a:lstStyle>
          <a:p>
            <a:pPr marL="0" lvl="0" indent="0" algn="l" defTabSz="914400" rtl="0" eaLnBrk="1" latinLnBrk="0" hangingPunct="1">
              <a:lnSpc>
                <a:spcPts val="2400"/>
              </a:lnSpc>
              <a:spcBef>
                <a:spcPts val="0"/>
              </a:spcBef>
              <a:spcAft>
                <a:spcPts val="700"/>
              </a:spcAft>
              <a:buFont typeface="Arial"/>
              <a:buNone/>
            </a:pPr>
            <a:r>
              <a:rPr lang="en-GB" noProof="0"/>
              <a:t>Click to edit Master text styles</a:t>
            </a:r>
          </a:p>
          <a:p>
            <a:pPr marL="0" lvl="1" indent="0" algn="l" defTabSz="914400" rtl="0" eaLnBrk="1" latinLnBrk="0" hangingPunct="1">
              <a:lnSpc>
                <a:spcPts val="2400"/>
              </a:lnSpc>
              <a:spcBef>
                <a:spcPts val="0"/>
              </a:spcBef>
              <a:spcAft>
                <a:spcPts val="700"/>
              </a:spcAft>
              <a:buFont typeface="Arial"/>
              <a:buNone/>
            </a:pPr>
            <a:r>
              <a:rPr lang="en-GB" noProof="0"/>
              <a:t>Second level</a:t>
            </a:r>
          </a:p>
          <a:p>
            <a:pPr marL="0" lvl="2" indent="0" algn="l" defTabSz="914400" rtl="0" eaLnBrk="1" latinLnBrk="0" hangingPunct="1">
              <a:lnSpc>
                <a:spcPts val="2400"/>
              </a:lnSpc>
              <a:spcBef>
                <a:spcPts val="0"/>
              </a:spcBef>
              <a:spcAft>
                <a:spcPts val="700"/>
              </a:spcAft>
              <a:buFont typeface="Arial"/>
              <a:buNone/>
            </a:pPr>
            <a:r>
              <a:rPr lang="en-GB" noProof="0"/>
              <a:t>Third level</a:t>
            </a:r>
          </a:p>
          <a:p>
            <a:pPr marL="0" lvl="3" indent="0" algn="l" defTabSz="914400" rtl="0" eaLnBrk="1" latinLnBrk="0" hangingPunct="1">
              <a:lnSpc>
                <a:spcPts val="2400"/>
              </a:lnSpc>
              <a:spcBef>
                <a:spcPts val="0"/>
              </a:spcBef>
              <a:spcAft>
                <a:spcPts val="700"/>
              </a:spcAft>
              <a:buFont typeface="Arial"/>
              <a:buNone/>
            </a:pPr>
            <a:r>
              <a:rPr lang="en-GB" noProof="0"/>
              <a:t>Fourth level</a:t>
            </a:r>
          </a:p>
          <a:p>
            <a:pPr marL="0" lvl="4" indent="0" algn="l" defTabSz="914400" rtl="0" eaLnBrk="1" latinLnBrk="0" hangingPunct="1">
              <a:lnSpc>
                <a:spcPts val="2400"/>
              </a:lnSpc>
              <a:spcBef>
                <a:spcPts val="0"/>
              </a:spcBef>
              <a:spcAft>
                <a:spcPts val="700"/>
              </a:spcAft>
              <a:buFont typeface="Arial"/>
              <a:buNone/>
            </a:pPr>
            <a:r>
              <a:rPr lang="en-GB" noProof="0"/>
              <a:t>Fifth level</a:t>
            </a:r>
            <a:endParaRPr lang="en-GB" noProof="0" dirty="0"/>
          </a:p>
        </p:txBody>
      </p:sp>
      <p:sp>
        <p:nvSpPr>
          <p:cNvPr id="10" name="Content Placeholder 9"/>
          <p:cNvSpPr>
            <a:spLocks noGrp="1"/>
          </p:cNvSpPr>
          <p:nvPr>
            <p:ph sz="quarter" idx="12"/>
          </p:nvPr>
        </p:nvSpPr>
        <p:spPr>
          <a:xfrm>
            <a:off x="6354743" y="1828799"/>
            <a:ext cx="5122800" cy="3763963"/>
          </a:xfrm>
        </p:spPr>
        <p:txBody>
          <a:bodyPr/>
          <a:lstStyle>
            <a:lvl1pPr marL="0" indent="0">
              <a:lnSpc>
                <a:spcPts val="2400"/>
              </a:lnSpc>
              <a:spcBef>
                <a:spcPts val="0"/>
              </a:spcBef>
              <a:spcAft>
                <a:spcPts val="700"/>
              </a:spcAft>
              <a:buNone/>
              <a:defRPr sz="1800">
                <a:solidFill>
                  <a:schemeClr val="accent1"/>
                </a:solidFill>
              </a:defRPr>
            </a:lvl1pPr>
            <a:lvl2pPr marL="180000" indent="-180000">
              <a:lnSpc>
                <a:spcPts val="1600"/>
              </a:lnSpc>
              <a:spcBef>
                <a:spcPts val="0"/>
              </a:spcBef>
              <a:spcAft>
                <a:spcPts val="1000"/>
              </a:spcAft>
              <a:buSzPct val="120000"/>
              <a:defRPr sz="1400"/>
            </a:lvl2pPr>
            <a:lvl3pPr marL="177800" indent="0">
              <a:lnSpc>
                <a:spcPts val="1800"/>
              </a:lnSpc>
              <a:spcBef>
                <a:spcPts val="0"/>
              </a:spcBef>
              <a:buNone/>
              <a:tabLst/>
              <a:defRPr sz="1400"/>
            </a:lvl3pPr>
            <a:lvl4pPr marL="360000" indent="-180000">
              <a:lnSpc>
                <a:spcPts val="1600"/>
              </a:lnSpc>
              <a:spcBef>
                <a:spcPts val="0"/>
              </a:spcBef>
              <a:tabLst/>
              <a:defRPr sz="1200"/>
            </a:lvl4pPr>
            <a:lvl5pPr marL="360000" indent="0">
              <a:lnSpc>
                <a:spcPts val="1200"/>
              </a:lnSpc>
              <a:spcBef>
                <a:spcPts val="0"/>
              </a:spcBef>
              <a:buNone/>
              <a:tabLst/>
              <a:defRPr sz="1000"/>
            </a:lvl5p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endParaRPr lang="en-GB" noProof="0" dirty="0"/>
          </a:p>
        </p:txBody>
      </p:sp>
    </p:spTree>
    <p:extLst>
      <p:ext uri="{BB962C8B-B14F-4D97-AF65-F5344CB8AC3E}">
        <p14:creationId xmlns:p14="http://schemas.microsoft.com/office/powerpoint/2010/main" val="36914512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1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88400" y="385200"/>
            <a:ext cx="9259200" cy="604800"/>
          </a:xfrm>
        </p:spPr>
        <p:txBody>
          <a:bodyPr anchor="ctr"/>
          <a:lstStyle>
            <a:lvl1pPr>
              <a:defRPr sz="3400">
                <a:solidFill>
                  <a:schemeClr val="bg1"/>
                </a:solidFill>
              </a:defRPr>
            </a:lvl1pPr>
          </a:lstStyle>
          <a:p>
            <a:r>
              <a:rPr lang="en-GB" noProof="0"/>
              <a:t>Click to edit Master title style</a:t>
            </a:r>
            <a:endParaRPr lang="en-GB" noProof="0" dirty="0"/>
          </a:p>
        </p:txBody>
      </p:sp>
      <p:sp>
        <p:nvSpPr>
          <p:cNvPr id="3" name="Text Placeholder 2"/>
          <p:cNvSpPr>
            <a:spLocks noGrp="1"/>
          </p:cNvSpPr>
          <p:nvPr>
            <p:ph type="body" idx="1"/>
          </p:nvPr>
        </p:nvSpPr>
        <p:spPr>
          <a:xfrm>
            <a:off x="788400" y="1634400"/>
            <a:ext cx="10515600" cy="856167"/>
          </a:xfrm>
        </p:spPr>
        <p:txBody>
          <a:bodyPr/>
          <a:lstStyle>
            <a:lvl1pPr marL="0" indent="0">
              <a:lnSpc>
                <a:spcPts val="3200"/>
              </a:lnSpc>
              <a:spcBef>
                <a:spcPts val="0"/>
              </a:spcBef>
              <a:buNone/>
              <a:defRPr sz="260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noProof="0"/>
              <a:t>Click to edit Master text styles</a:t>
            </a:r>
          </a:p>
        </p:txBody>
      </p:sp>
      <p:sp>
        <p:nvSpPr>
          <p:cNvPr id="11" name="Text Placeholder 10"/>
          <p:cNvSpPr>
            <a:spLocks noGrp="1"/>
          </p:cNvSpPr>
          <p:nvPr>
            <p:ph type="body" sz="quarter" idx="10"/>
          </p:nvPr>
        </p:nvSpPr>
        <p:spPr>
          <a:xfrm>
            <a:off x="788400" y="2774428"/>
            <a:ext cx="10515600" cy="2563813"/>
          </a:xfrm>
        </p:spPr>
        <p:txBody>
          <a:bodyPr numCol="2" spcCol="360000"/>
          <a:lstStyle>
            <a:lvl1pPr marL="216000" indent="-216000">
              <a:lnSpc>
                <a:spcPts val="2050"/>
              </a:lnSpc>
              <a:spcBef>
                <a:spcPts val="0"/>
              </a:spcBef>
              <a:spcAft>
                <a:spcPts val="1100"/>
              </a:spcAft>
              <a:buSzPct val="120000"/>
              <a:defRPr sz="1750"/>
            </a:lvl1pPr>
            <a:lvl2pPr marL="216000" indent="0">
              <a:buNone/>
              <a:defRPr sz="1700"/>
            </a:lvl2pPr>
            <a:lvl3pPr>
              <a:defRPr sz="1400"/>
            </a:lvl3pPr>
            <a:lvl4pPr>
              <a:defRPr sz="1200"/>
            </a:lvl4pPr>
            <a:lvl5pPr>
              <a:defRPr sz="1000"/>
            </a:lvl5p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endParaRPr lang="en-GB" noProof="0" dirty="0"/>
          </a:p>
        </p:txBody>
      </p:sp>
      <p:sp>
        <p:nvSpPr>
          <p:cNvPr id="13" name="Text Placeholder 12"/>
          <p:cNvSpPr>
            <a:spLocks noGrp="1"/>
          </p:cNvSpPr>
          <p:nvPr>
            <p:ph type="body" sz="quarter" idx="11"/>
          </p:nvPr>
        </p:nvSpPr>
        <p:spPr>
          <a:xfrm>
            <a:off x="788988" y="5565912"/>
            <a:ext cx="10515012" cy="417513"/>
          </a:xfrm>
        </p:spPr>
        <p:txBody>
          <a:bodyPr/>
          <a:lstStyle>
            <a:lvl1pPr marL="0" indent="0">
              <a:buNone/>
              <a:defRPr sz="1750">
                <a:solidFill>
                  <a:schemeClr val="accent1"/>
                </a:solidFill>
              </a:defRPr>
            </a:lvl1pPr>
            <a:lvl2pPr>
              <a:defRPr sz="1700">
                <a:solidFill>
                  <a:schemeClr val="accent1"/>
                </a:solidFill>
              </a:defRPr>
            </a:lvl2pPr>
            <a:lvl3pPr>
              <a:defRPr sz="1700">
                <a:solidFill>
                  <a:schemeClr val="accent1"/>
                </a:solidFill>
              </a:defRPr>
            </a:lvl3pPr>
            <a:lvl4pPr>
              <a:defRPr sz="1700">
                <a:solidFill>
                  <a:schemeClr val="accent1"/>
                </a:solidFill>
              </a:defRPr>
            </a:lvl4pPr>
            <a:lvl5pPr>
              <a:defRPr sz="1700">
                <a:solidFill>
                  <a:schemeClr val="accent1"/>
                </a:solidFill>
              </a:defRPr>
            </a:lvl5p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endParaRPr lang="en-GB" noProof="0" dirty="0"/>
          </a:p>
        </p:txBody>
      </p:sp>
    </p:spTree>
    <p:extLst>
      <p:ext uri="{BB962C8B-B14F-4D97-AF65-F5344CB8AC3E}">
        <p14:creationId xmlns:p14="http://schemas.microsoft.com/office/powerpoint/2010/main" val="31594628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0" tIns="0" rIns="0" bIns="0" rtlCol="0" anchor="ctr">
            <a:noAutofit/>
          </a:bodyPr>
          <a:lstStyle/>
          <a:p>
            <a:r>
              <a:rPr lang="en-GB" noProof="0"/>
              <a:t>Click to edit Master title style</a:t>
            </a:r>
            <a:endParaRPr lang="en-GB" noProof="0" dirty="0"/>
          </a:p>
        </p:txBody>
      </p:sp>
      <p:sp>
        <p:nvSpPr>
          <p:cNvPr id="3" name="Text Placeholder 2"/>
          <p:cNvSpPr>
            <a:spLocks noGrp="1"/>
          </p:cNvSpPr>
          <p:nvPr>
            <p:ph type="body" idx="1"/>
          </p:nvPr>
        </p:nvSpPr>
        <p:spPr>
          <a:xfrm>
            <a:off x="838200" y="1825625"/>
            <a:ext cx="10515600" cy="4351338"/>
          </a:xfrm>
          <a:prstGeom prst="rect">
            <a:avLst/>
          </a:prstGeom>
        </p:spPr>
        <p:txBody>
          <a:bodyPr vert="horz" lIns="0" tIns="0" rIns="0" bIns="0" rtlCol="0">
            <a:noAutofit/>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endParaRPr lang="en-GB" noProof="0"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0" tIns="0" rIns="0" bIns="0" rtlCol="0" anchor="ctr">
            <a:noAutofit/>
          </a:bodyPr>
          <a:lstStyle>
            <a:lvl1pPr algn="l">
              <a:defRPr sz="1200">
                <a:solidFill>
                  <a:schemeClr val="tx1">
                    <a:tint val="75000"/>
                  </a:schemeClr>
                </a:solidFill>
                <a:latin typeface="Lucida Grande" charset="0"/>
                <a:ea typeface="Lucida Grande" charset="0"/>
                <a:cs typeface="Lucida Grande" charset="0"/>
              </a:defRPr>
            </a:lvl1pPr>
          </a:lstStyle>
          <a:p>
            <a:fld id="{7C6E93A5-0E5C-5A44-B1B5-8ECB0B6C0290}" type="datetimeFigureOut">
              <a:rPr lang="en-GB" noProof="0" smtClean="0"/>
              <a:pPr/>
              <a:t>01/05/2024</a:t>
            </a:fld>
            <a:endParaRPr lang="en-GB" noProof="0"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0" tIns="0" rIns="0" bIns="0" rtlCol="0" anchor="ctr">
            <a:noAutofit/>
          </a:bodyPr>
          <a:lstStyle>
            <a:lvl1pPr algn="ctr">
              <a:defRPr sz="1200">
                <a:solidFill>
                  <a:schemeClr val="tx1">
                    <a:tint val="75000"/>
                  </a:schemeClr>
                </a:solidFill>
                <a:latin typeface="Lucida Grande" charset="0"/>
                <a:ea typeface="Lucida Grande" charset="0"/>
                <a:cs typeface="Lucida Grande" charset="0"/>
              </a:defRPr>
            </a:lvl1pPr>
          </a:lstStyle>
          <a:p>
            <a:endParaRPr lang="en-GB" noProof="0"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0" tIns="0" rIns="0" bIns="0" rtlCol="0" anchor="ctr">
            <a:noAutofit/>
          </a:bodyPr>
          <a:lstStyle>
            <a:lvl1pPr algn="r">
              <a:defRPr sz="1200">
                <a:solidFill>
                  <a:schemeClr val="tx1">
                    <a:tint val="75000"/>
                  </a:schemeClr>
                </a:solidFill>
                <a:latin typeface="Lucida Grande" charset="0"/>
                <a:ea typeface="Lucida Grande" charset="0"/>
                <a:cs typeface="Lucida Grande" charset="0"/>
              </a:defRPr>
            </a:lvl1pPr>
          </a:lstStyle>
          <a:p>
            <a:fld id="{8B8D9626-587A-D342-904A-A4C94F69A179}" type="slidenum">
              <a:rPr lang="en-GB" noProof="0" smtClean="0"/>
              <a:pPr/>
              <a:t>‹#›</a:t>
            </a:fld>
            <a:endParaRPr lang="en-GB" noProof="0" dirty="0"/>
          </a:p>
        </p:txBody>
      </p:sp>
    </p:spTree>
    <p:extLst>
      <p:ext uri="{BB962C8B-B14F-4D97-AF65-F5344CB8AC3E}">
        <p14:creationId xmlns:p14="http://schemas.microsoft.com/office/powerpoint/2010/main" val="151943085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6" r:id="rId5"/>
    <p:sldLayoutId id="2147483667" r:id="rId6"/>
    <p:sldLayoutId id="2147483668" r:id="rId7"/>
  </p:sldLayoutIdLst>
  <p:txStyles>
    <p:titleStyle>
      <a:lvl1pPr algn="l" defTabSz="914400" rtl="0" eaLnBrk="1" latinLnBrk="0" hangingPunct="1">
        <a:lnSpc>
          <a:spcPct val="90000"/>
        </a:lnSpc>
        <a:spcBef>
          <a:spcPct val="0"/>
        </a:spcBef>
        <a:buNone/>
        <a:defRPr sz="4400" kern="1200">
          <a:solidFill>
            <a:schemeClr val="tx2"/>
          </a:solidFill>
          <a:latin typeface="Lucida Grande" charset="0"/>
          <a:ea typeface="Lucida Grande" charset="0"/>
          <a:cs typeface="Lucida Grande" charset="0"/>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2"/>
          </a:solidFill>
          <a:latin typeface="Lucida Grande" charset="0"/>
          <a:ea typeface="Lucida Grande" charset="0"/>
          <a:cs typeface="Lucida Grande" charset="0"/>
        </a:defRPr>
      </a:lvl1pPr>
      <a:lvl2pPr marL="685800" indent="-228600" algn="l" defTabSz="914400" rtl="0" eaLnBrk="1" latinLnBrk="0" hangingPunct="1">
        <a:lnSpc>
          <a:spcPct val="90000"/>
        </a:lnSpc>
        <a:spcBef>
          <a:spcPts val="500"/>
        </a:spcBef>
        <a:buFont typeface="Arial"/>
        <a:buChar char="•"/>
        <a:defRPr sz="2400" kern="1200">
          <a:solidFill>
            <a:schemeClr val="tx2"/>
          </a:solidFill>
          <a:latin typeface="Lucida Grande" charset="0"/>
          <a:ea typeface="Lucida Grande" charset="0"/>
          <a:cs typeface="Lucida Grande" charset="0"/>
        </a:defRPr>
      </a:lvl2pPr>
      <a:lvl3pPr marL="1143000" indent="-228600" algn="l" defTabSz="914400" rtl="0" eaLnBrk="1" latinLnBrk="0" hangingPunct="1">
        <a:lnSpc>
          <a:spcPct val="90000"/>
        </a:lnSpc>
        <a:spcBef>
          <a:spcPts val="500"/>
        </a:spcBef>
        <a:buFont typeface="Arial"/>
        <a:buChar char="•"/>
        <a:defRPr sz="2000" kern="1200">
          <a:solidFill>
            <a:schemeClr val="tx2"/>
          </a:solidFill>
          <a:latin typeface="Lucida Grande" charset="0"/>
          <a:ea typeface="Lucida Grande" charset="0"/>
          <a:cs typeface="Lucida Grande" charset="0"/>
        </a:defRPr>
      </a:lvl3pPr>
      <a:lvl4pPr marL="1600200" indent="-228600" algn="l" defTabSz="914400" rtl="0" eaLnBrk="1" latinLnBrk="0" hangingPunct="1">
        <a:lnSpc>
          <a:spcPct val="90000"/>
        </a:lnSpc>
        <a:spcBef>
          <a:spcPts val="500"/>
        </a:spcBef>
        <a:buFont typeface="Arial"/>
        <a:buChar char="•"/>
        <a:defRPr sz="1800" kern="1200">
          <a:solidFill>
            <a:schemeClr val="tx2"/>
          </a:solidFill>
          <a:latin typeface="Lucida Grande" charset="0"/>
          <a:ea typeface="Lucida Grande" charset="0"/>
          <a:cs typeface="Lucida Grande" charset="0"/>
        </a:defRPr>
      </a:lvl4pPr>
      <a:lvl5pPr marL="2057400" indent="-228600" algn="l" defTabSz="914400" rtl="0" eaLnBrk="1" latinLnBrk="0" hangingPunct="1">
        <a:lnSpc>
          <a:spcPct val="90000"/>
        </a:lnSpc>
        <a:spcBef>
          <a:spcPts val="500"/>
        </a:spcBef>
        <a:buFont typeface="Arial"/>
        <a:buChar char="•"/>
        <a:defRPr sz="1800" kern="1200">
          <a:solidFill>
            <a:schemeClr val="tx2"/>
          </a:solidFill>
          <a:latin typeface="Lucida Grande" charset="0"/>
          <a:ea typeface="Lucida Grande" charset="0"/>
          <a:cs typeface="Lucida Grande"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nodaudit.org.uk/data-and-reports/cataract-audit/adjusted-case-mix-visual-loss-funnel-plot-contributing-centres"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nodaudit.org.uk/data-and-reports/cataract-audit/adjusted-case-mix-pcr-funnel-plot-contributing-centres"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www.nodaudit.org.uk/" TargetMode="External"/><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0047" y="1856232"/>
            <a:ext cx="9120637" cy="2496356"/>
          </a:xfrm>
        </p:spPr>
        <p:txBody>
          <a:bodyPr/>
          <a:lstStyle/>
          <a:p>
            <a:pPr algn="ctr"/>
            <a:br>
              <a:rPr lang="en-GB" sz="4000" b="1" dirty="0"/>
            </a:br>
            <a:r>
              <a:rPr lang="en-GB" sz="4000" b="1" dirty="0">
                <a:latin typeface="Arial"/>
              </a:rPr>
              <a:t>Organisation Name xxx</a:t>
            </a:r>
            <a:br>
              <a:rPr lang="en-GB" sz="4000" b="1" dirty="0">
                <a:latin typeface="Arial"/>
              </a:rPr>
            </a:br>
            <a:r>
              <a:rPr lang="en-GB" sz="4000" b="1" dirty="0">
                <a:latin typeface="Arial"/>
              </a:rPr>
              <a:t>NOD Cataract Audit</a:t>
            </a:r>
            <a:r>
              <a:rPr lang="en-GB" sz="4800" b="1" dirty="0">
                <a:latin typeface="Lucida Grande"/>
              </a:rPr>
              <a:t> </a:t>
            </a:r>
            <a:br>
              <a:rPr lang="en-GB" sz="4800" b="1" dirty="0"/>
            </a:br>
            <a:endParaRPr lang="en-GB" sz="4400" dirty="0"/>
          </a:p>
        </p:txBody>
      </p:sp>
    </p:spTree>
    <p:extLst>
      <p:ext uri="{BB962C8B-B14F-4D97-AF65-F5344CB8AC3E}">
        <p14:creationId xmlns:p14="http://schemas.microsoft.com/office/powerpoint/2010/main" val="41147473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153C78-991E-4F24-88C0-783BECF6E368}"/>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Action points</a:t>
            </a:r>
            <a:endParaRPr lang="en-GB"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50BA88C3-7E8A-4B05-B7DF-7F038185ED04}"/>
              </a:ext>
            </a:extLst>
          </p:cNvPr>
          <p:cNvSpPr>
            <a:spLocks noGrp="1"/>
          </p:cNvSpPr>
          <p:nvPr>
            <p:ph idx="1"/>
          </p:nvPr>
        </p:nvSpPr>
        <p:spPr>
          <a:xfrm>
            <a:off x="838200" y="4486655"/>
            <a:ext cx="10515600" cy="1576175"/>
          </a:xfrm>
        </p:spPr>
        <p:txBody>
          <a:bodyPr/>
          <a:lstStyle/>
          <a:p>
            <a:pPr algn="l"/>
            <a:endParaRPr lang="en-GB" dirty="0">
              <a:solidFill>
                <a:schemeClr val="tx1"/>
              </a:solidFill>
            </a:endParaRPr>
          </a:p>
          <a:p>
            <a:pPr algn="l"/>
            <a:endParaRPr lang="en-GB" dirty="0">
              <a:solidFill>
                <a:schemeClr val="tx1"/>
              </a:solidFill>
            </a:endParaRPr>
          </a:p>
        </p:txBody>
      </p:sp>
      <p:sp>
        <p:nvSpPr>
          <p:cNvPr id="4" name="Rectangle 3">
            <a:extLst>
              <a:ext uri="{FF2B5EF4-FFF2-40B4-BE49-F238E27FC236}">
                <a16:creationId xmlns:a16="http://schemas.microsoft.com/office/drawing/2014/main" id="{980B87CE-2676-4D87-89F2-34746D9FFC48}"/>
              </a:ext>
            </a:extLst>
          </p:cNvPr>
          <p:cNvSpPr/>
          <p:nvPr/>
        </p:nvSpPr>
        <p:spPr>
          <a:xfrm>
            <a:off x="304800" y="3003985"/>
            <a:ext cx="11049000" cy="605294"/>
          </a:xfrm>
          <a:prstGeom prst="rect">
            <a:avLst/>
          </a:prstGeom>
        </p:spPr>
        <p:txBody>
          <a:bodyPr wrap="square">
            <a:spAutoFit/>
          </a:bodyPr>
          <a:lstStyle/>
          <a:p>
            <a:pPr lvl="0" algn="ctr">
              <a:lnSpc>
                <a:spcPts val="4000"/>
              </a:lnSpc>
              <a:spcAft>
                <a:spcPts val="3000"/>
              </a:spcAft>
            </a:pPr>
            <a:r>
              <a:rPr lang="en-GB" sz="3400" dirty="0">
                <a:solidFill>
                  <a:srgbClr val="000000"/>
                </a:solidFill>
                <a:latin typeface="Arial" panose="020B0604020202020204" pitchFamily="34" charset="0"/>
                <a:cs typeface="Arial" panose="020B0604020202020204" pitchFamily="34" charset="0"/>
              </a:rPr>
              <a:t>Action points to improve data collection?</a:t>
            </a:r>
          </a:p>
        </p:txBody>
      </p:sp>
    </p:spTree>
    <p:extLst>
      <p:ext uri="{BB962C8B-B14F-4D97-AF65-F5344CB8AC3E}">
        <p14:creationId xmlns:p14="http://schemas.microsoft.com/office/powerpoint/2010/main" val="25842270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0047" y="1856232"/>
            <a:ext cx="9120637" cy="2496356"/>
          </a:xfrm>
        </p:spPr>
        <p:txBody>
          <a:bodyPr/>
          <a:lstStyle/>
          <a:p>
            <a:pPr algn="ctr"/>
            <a:br>
              <a:rPr lang="en-GB" sz="4000" b="1" dirty="0"/>
            </a:br>
            <a:r>
              <a:rPr lang="en-GB" sz="4000" b="1" dirty="0">
                <a:latin typeface="Arial" panose="020B0604020202020204" pitchFamily="34" charset="0"/>
                <a:cs typeface="Arial" panose="020B0604020202020204" pitchFamily="34" charset="0"/>
              </a:rPr>
              <a:t>Part 2: Complications</a:t>
            </a:r>
            <a:br>
              <a:rPr lang="en-GB" sz="4800" b="1" dirty="0"/>
            </a:br>
            <a:endParaRPr lang="en-GB" sz="4400" dirty="0"/>
          </a:p>
        </p:txBody>
      </p:sp>
    </p:spTree>
    <p:extLst>
      <p:ext uri="{BB962C8B-B14F-4D97-AF65-F5344CB8AC3E}">
        <p14:creationId xmlns:p14="http://schemas.microsoft.com/office/powerpoint/2010/main" val="24290539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6FA4F-F39D-4867-A3AD-FA260C7E0B78}"/>
              </a:ext>
            </a:extLst>
          </p:cNvPr>
          <p:cNvSpPr>
            <a:spLocks noGrp="1"/>
          </p:cNvSpPr>
          <p:nvPr>
            <p:ph type="title"/>
          </p:nvPr>
        </p:nvSpPr>
        <p:spPr/>
        <p:txBody>
          <a:bodyPr/>
          <a:lstStyle/>
          <a:p>
            <a:r>
              <a:rPr lang="en-GB" dirty="0">
                <a:latin typeface="Arial" panose="020B0604020202020204" pitchFamily="34" charset="0"/>
                <a:cs typeface="Arial" panose="020B0604020202020204" pitchFamily="34" charset="0"/>
              </a:rPr>
              <a:t>Vision Loss</a:t>
            </a:r>
          </a:p>
        </p:txBody>
      </p:sp>
      <p:sp>
        <p:nvSpPr>
          <p:cNvPr id="3" name="Content Placeholder 2">
            <a:extLst>
              <a:ext uri="{FF2B5EF4-FFF2-40B4-BE49-F238E27FC236}">
                <a16:creationId xmlns:a16="http://schemas.microsoft.com/office/drawing/2014/main" id="{B196A18A-CCF8-4A6F-8BDA-DD99360141BD}"/>
              </a:ext>
            </a:extLst>
          </p:cNvPr>
          <p:cNvSpPr>
            <a:spLocks noGrp="1"/>
          </p:cNvSpPr>
          <p:nvPr>
            <p:ph idx="1"/>
          </p:nvPr>
        </p:nvSpPr>
        <p:spPr>
          <a:xfrm>
            <a:off x="533399" y="1423416"/>
            <a:ext cx="11462657" cy="4824983"/>
          </a:xfrm>
        </p:spPr>
        <p:txBody>
          <a:bodyPr/>
          <a:lstStyle/>
          <a:p>
            <a:pPr marL="457200" indent="-457200" algn="l">
              <a:buFont typeface="Arial" panose="020B0604020202020204" pitchFamily="34" charset="0"/>
              <a:buChar char="•"/>
            </a:pPr>
            <a:r>
              <a:rPr lang="en-GB" sz="3200" dirty="0">
                <a:solidFill>
                  <a:schemeClr val="tx1"/>
                </a:solidFill>
                <a:latin typeface="Arial" panose="020B0604020202020204" pitchFamily="34" charset="0"/>
                <a:cs typeface="Arial" panose="020B0604020202020204" pitchFamily="34" charset="0"/>
              </a:rPr>
              <a:t>Vision Loss is loss of ≥0.3 </a:t>
            </a:r>
            <a:r>
              <a:rPr lang="en-GB" sz="3200" dirty="0" err="1">
                <a:solidFill>
                  <a:schemeClr val="tx1"/>
                </a:solidFill>
                <a:latin typeface="Arial" panose="020B0604020202020204" pitchFamily="34" charset="0"/>
                <a:cs typeface="Arial" panose="020B0604020202020204" pitchFamily="34" charset="0"/>
              </a:rPr>
              <a:t>LogMAR</a:t>
            </a:r>
            <a:r>
              <a:rPr lang="en-GB" sz="3200" dirty="0">
                <a:solidFill>
                  <a:schemeClr val="tx1"/>
                </a:solidFill>
                <a:latin typeface="Arial" panose="020B0604020202020204" pitchFamily="34" charset="0"/>
                <a:cs typeface="Arial" panose="020B0604020202020204" pitchFamily="34" charset="0"/>
              </a:rPr>
              <a:t> pre- to post-op</a:t>
            </a:r>
          </a:p>
          <a:p>
            <a:pPr marL="457200" indent="-457200" algn="l">
              <a:buFont typeface="Arial" panose="020B0604020202020204" pitchFamily="34" charset="0"/>
              <a:buChar char="•"/>
            </a:pPr>
            <a:r>
              <a:rPr lang="en-GB" sz="3200" dirty="0">
                <a:solidFill>
                  <a:schemeClr val="tx1"/>
                </a:solidFill>
                <a:latin typeface="Arial" panose="020B0604020202020204" pitchFamily="34" charset="0"/>
                <a:cs typeface="Arial" panose="020B0604020202020204" pitchFamily="34" charset="0"/>
              </a:rPr>
              <a:t>National Comparison Vision Loss rate 	= 0.90%</a:t>
            </a:r>
          </a:p>
          <a:p>
            <a:pPr marL="457200" indent="-457200" algn="l">
              <a:buFont typeface="Arial" panose="020B0604020202020204" pitchFamily="34" charset="0"/>
              <a:buChar char="•"/>
            </a:pPr>
            <a:r>
              <a:rPr lang="en-GB" sz="3200" dirty="0">
                <a:solidFill>
                  <a:schemeClr val="tx1"/>
                </a:solidFill>
                <a:latin typeface="Arial" panose="020B0604020202020204" pitchFamily="34" charset="0"/>
                <a:cs typeface="Arial" panose="020B0604020202020204" pitchFamily="34" charset="0"/>
              </a:rPr>
              <a:t>Your centre’s adjusted Vision Loss rate 	= XX%</a:t>
            </a:r>
          </a:p>
        </p:txBody>
      </p:sp>
      <p:graphicFrame>
        <p:nvGraphicFramePr>
          <p:cNvPr id="4" name="Table 3">
            <a:extLst>
              <a:ext uri="{FF2B5EF4-FFF2-40B4-BE49-F238E27FC236}">
                <a16:creationId xmlns:a16="http://schemas.microsoft.com/office/drawing/2014/main" id="{6FB622AB-E351-41C4-A985-91A2DD401DF5}"/>
              </a:ext>
            </a:extLst>
          </p:cNvPr>
          <p:cNvGraphicFramePr>
            <a:graphicFrameLocks noGrp="1"/>
          </p:cNvGraphicFramePr>
          <p:nvPr>
            <p:extLst>
              <p:ext uri="{D42A27DB-BD31-4B8C-83A1-F6EECF244321}">
                <p14:modId xmlns:p14="http://schemas.microsoft.com/office/powerpoint/2010/main" val="3027108730"/>
              </p:ext>
            </p:extLst>
          </p:nvPr>
        </p:nvGraphicFramePr>
        <p:xfrm>
          <a:off x="676655" y="4215383"/>
          <a:ext cx="11204450" cy="1901952"/>
        </p:xfrm>
        <a:graphic>
          <a:graphicData uri="http://schemas.openxmlformats.org/drawingml/2006/table">
            <a:tbl>
              <a:tblPr firstRow="1"/>
              <a:tblGrid>
                <a:gridCol w="2240890">
                  <a:extLst>
                    <a:ext uri="{9D8B030D-6E8A-4147-A177-3AD203B41FA5}">
                      <a16:colId xmlns:a16="http://schemas.microsoft.com/office/drawing/2014/main" val="1162996228"/>
                    </a:ext>
                  </a:extLst>
                </a:gridCol>
                <a:gridCol w="2240890">
                  <a:extLst>
                    <a:ext uri="{9D8B030D-6E8A-4147-A177-3AD203B41FA5}">
                      <a16:colId xmlns:a16="http://schemas.microsoft.com/office/drawing/2014/main" val="4158838824"/>
                    </a:ext>
                  </a:extLst>
                </a:gridCol>
                <a:gridCol w="2240890">
                  <a:extLst>
                    <a:ext uri="{9D8B030D-6E8A-4147-A177-3AD203B41FA5}">
                      <a16:colId xmlns:a16="http://schemas.microsoft.com/office/drawing/2014/main" val="3664866276"/>
                    </a:ext>
                  </a:extLst>
                </a:gridCol>
                <a:gridCol w="2240890">
                  <a:extLst>
                    <a:ext uri="{9D8B030D-6E8A-4147-A177-3AD203B41FA5}">
                      <a16:colId xmlns:a16="http://schemas.microsoft.com/office/drawing/2014/main" val="2968490076"/>
                    </a:ext>
                  </a:extLst>
                </a:gridCol>
                <a:gridCol w="2240890">
                  <a:extLst>
                    <a:ext uri="{9D8B030D-6E8A-4147-A177-3AD203B41FA5}">
                      <a16:colId xmlns:a16="http://schemas.microsoft.com/office/drawing/2014/main" val="2458282985"/>
                    </a:ext>
                  </a:extLst>
                </a:gridCol>
              </a:tblGrid>
              <a:tr h="950976">
                <a:tc>
                  <a:txBody>
                    <a:bodyPr/>
                    <a:lstStyle/>
                    <a:p>
                      <a:pPr algn="ctr"/>
                      <a:r>
                        <a:rPr lang="en-GB" sz="3200" b="1" dirty="0">
                          <a:effectLst/>
                          <a:latin typeface="Arial" panose="020B0604020202020204" pitchFamily="34" charset="0"/>
                          <a:cs typeface="Arial" panose="020B0604020202020204" pitchFamily="34" charset="0"/>
                        </a:rPr>
                        <a:t>2018</a:t>
                      </a:r>
                      <a:endParaRPr lang="en-GB" sz="3600" dirty="0">
                        <a:effectLst/>
                        <a:latin typeface="Arial" panose="020B0604020202020204" pitchFamily="34" charset="0"/>
                        <a:cs typeface="Arial" panose="020B0604020202020204" pitchFamily="34" charset="0"/>
                      </a:endParaRPr>
                    </a:p>
                  </a:txBody>
                  <a:tcPr marL="68580" marR="68580" marT="36195" marB="36195" anchor="ctr">
                    <a:lnL>
                      <a:noFill/>
                    </a:lnL>
                    <a:lnR w="28575" cap="flat" cmpd="sng" algn="ctr">
                      <a:solidFill>
                        <a:srgbClr val="FFFFFF"/>
                      </a:solidFill>
                      <a:prstDash val="solid"/>
                      <a:round/>
                      <a:headEnd type="none" w="med" len="med"/>
                      <a:tailEnd type="none" w="med" len="med"/>
                    </a:lnR>
                    <a:lnT>
                      <a:noFill/>
                    </a:lnT>
                    <a:lnB w="28575" cap="flat" cmpd="sng" algn="ctr">
                      <a:solidFill>
                        <a:srgbClr val="FFFFFF"/>
                      </a:solidFill>
                      <a:prstDash val="solid"/>
                      <a:round/>
                      <a:headEnd type="none" w="med" len="med"/>
                      <a:tailEnd type="none" w="med" len="med"/>
                    </a:lnB>
                    <a:solidFill>
                      <a:srgbClr val="49B1BA"/>
                    </a:solidFill>
                  </a:tcPr>
                </a:tc>
                <a:tc>
                  <a:txBody>
                    <a:bodyPr/>
                    <a:lstStyle/>
                    <a:p>
                      <a:pPr algn="ctr"/>
                      <a:r>
                        <a:rPr lang="en-GB" sz="3200" b="1" dirty="0">
                          <a:effectLst/>
                          <a:latin typeface="Arial" panose="020B0604020202020204" pitchFamily="34" charset="0"/>
                          <a:cs typeface="Arial" panose="020B0604020202020204" pitchFamily="34" charset="0"/>
                        </a:rPr>
                        <a:t>2019</a:t>
                      </a:r>
                      <a:endParaRPr lang="en-GB" sz="3600" dirty="0">
                        <a:effectLst/>
                        <a:latin typeface="Arial" panose="020B0604020202020204" pitchFamily="34" charset="0"/>
                        <a:cs typeface="Arial" panose="020B0604020202020204" pitchFamily="34" charset="0"/>
                      </a:endParaRPr>
                    </a:p>
                  </a:txBody>
                  <a:tcPr marL="68580" marR="6858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a:noFill/>
                    </a:lnT>
                    <a:lnB w="28575" cap="flat" cmpd="sng" algn="ctr">
                      <a:solidFill>
                        <a:srgbClr val="FFFFFF"/>
                      </a:solidFill>
                      <a:prstDash val="solid"/>
                      <a:round/>
                      <a:headEnd type="none" w="med" len="med"/>
                      <a:tailEnd type="none" w="med" len="med"/>
                    </a:lnB>
                    <a:solidFill>
                      <a:srgbClr val="49B1BA"/>
                    </a:solidFill>
                  </a:tcPr>
                </a:tc>
                <a:tc>
                  <a:txBody>
                    <a:bodyPr/>
                    <a:lstStyle/>
                    <a:p>
                      <a:pPr algn="ctr"/>
                      <a:r>
                        <a:rPr lang="en-GB" sz="3200" b="1" dirty="0">
                          <a:effectLst/>
                          <a:latin typeface="Arial" panose="020B0604020202020204" pitchFamily="34" charset="0"/>
                          <a:cs typeface="Arial" panose="020B0604020202020204" pitchFamily="34" charset="0"/>
                        </a:rPr>
                        <a:t>2020</a:t>
                      </a:r>
                      <a:endParaRPr lang="en-GB" sz="3600" dirty="0">
                        <a:effectLst/>
                        <a:latin typeface="Arial" panose="020B0604020202020204" pitchFamily="34" charset="0"/>
                        <a:cs typeface="Arial" panose="020B0604020202020204" pitchFamily="34" charset="0"/>
                      </a:endParaRPr>
                    </a:p>
                  </a:txBody>
                  <a:tcPr marL="68580" marR="6858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a:noFill/>
                    </a:lnT>
                    <a:lnB w="28575" cap="flat" cmpd="sng" algn="ctr">
                      <a:solidFill>
                        <a:srgbClr val="FFFFFF"/>
                      </a:solidFill>
                      <a:prstDash val="solid"/>
                      <a:round/>
                      <a:headEnd type="none" w="med" len="med"/>
                      <a:tailEnd type="none" w="med" len="med"/>
                    </a:lnB>
                    <a:solidFill>
                      <a:srgbClr val="49B1BA"/>
                    </a:solidFill>
                  </a:tcPr>
                </a:tc>
                <a:tc>
                  <a:txBody>
                    <a:bodyPr/>
                    <a:lstStyle/>
                    <a:p>
                      <a:pPr algn="ctr"/>
                      <a:r>
                        <a:rPr lang="en-GB" sz="3200" b="1" dirty="0">
                          <a:effectLst/>
                          <a:latin typeface="Arial" panose="020B0604020202020204" pitchFamily="34" charset="0"/>
                          <a:cs typeface="Arial" panose="020B0604020202020204" pitchFamily="34" charset="0"/>
                        </a:rPr>
                        <a:t>2021</a:t>
                      </a:r>
                      <a:endParaRPr lang="en-GB" sz="3600" dirty="0">
                        <a:effectLst/>
                        <a:latin typeface="Arial" panose="020B0604020202020204" pitchFamily="34" charset="0"/>
                        <a:cs typeface="Arial" panose="020B0604020202020204" pitchFamily="34" charset="0"/>
                      </a:endParaRPr>
                    </a:p>
                  </a:txBody>
                  <a:tcPr marL="68580" marR="6858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a:noFill/>
                    </a:lnT>
                    <a:lnB w="28575" cap="flat" cmpd="sng" algn="ctr">
                      <a:solidFill>
                        <a:srgbClr val="FFFFFF"/>
                      </a:solidFill>
                      <a:prstDash val="solid"/>
                      <a:round/>
                      <a:headEnd type="none" w="med" len="med"/>
                      <a:tailEnd type="none" w="med" len="med"/>
                    </a:lnB>
                    <a:solidFill>
                      <a:srgbClr val="49B1BA"/>
                    </a:solidFill>
                  </a:tcPr>
                </a:tc>
                <a:tc>
                  <a:txBody>
                    <a:bodyPr/>
                    <a:lstStyle/>
                    <a:p>
                      <a:pPr algn="ctr"/>
                      <a:r>
                        <a:rPr lang="en-GB" sz="3200" b="1" dirty="0">
                          <a:effectLst/>
                          <a:latin typeface="Arial" panose="020B0604020202020204" pitchFamily="34" charset="0"/>
                          <a:cs typeface="Arial" panose="020B0604020202020204" pitchFamily="34" charset="0"/>
                        </a:rPr>
                        <a:t>2022</a:t>
                      </a:r>
                      <a:endParaRPr lang="en-GB" sz="3600" dirty="0">
                        <a:effectLst/>
                        <a:latin typeface="Arial" panose="020B0604020202020204" pitchFamily="34" charset="0"/>
                        <a:cs typeface="Arial" panose="020B0604020202020204" pitchFamily="34" charset="0"/>
                      </a:endParaRPr>
                    </a:p>
                  </a:txBody>
                  <a:tcPr marL="68580" marR="68580" marT="36195" marB="36195" anchor="ctr">
                    <a:lnL w="28575" cap="flat" cmpd="sng" algn="ctr">
                      <a:solidFill>
                        <a:srgbClr val="FFFFFF"/>
                      </a:solidFill>
                      <a:prstDash val="solid"/>
                      <a:round/>
                      <a:headEnd type="none" w="med" len="med"/>
                      <a:tailEnd type="none" w="med" len="med"/>
                    </a:lnL>
                    <a:lnR>
                      <a:noFill/>
                    </a:lnR>
                    <a:lnT>
                      <a:noFill/>
                    </a:lnT>
                    <a:lnB w="28575" cap="flat" cmpd="sng" algn="ctr">
                      <a:solidFill>
                        <a:srgbClr val="FFFFFF"/>
                      </a:solidFill>
                      <a:prstDash val="solid"/>
                      <a:round/>
                      <a:headEnd type="none" w="med" len="med"/>
                      <a:tailEnd type="none" w="med" len="med"/>
                    </a:lnB>
                    <a:solidFill>
                      <a:srgbClr val="49B1BA"/>
                    </a:solidFill>
                  </a:tcPr>
                </a:tc>
                <a:extLst>
                  <a:ext uri="{0D108BD9-81ED-4DB2-BD59-A6C34878D82A}">
                    <a16:rowId xmlns:a16="http://schemas.microsoft.com/office/drawing/2014/main" val="2709627778"/>
                  </a:ext>
                </a:extLst>
              </a:tr>
              <a:tr h="950976">
                <a:tc>
                  <a:txBody>
                    <a:bodyPr/>
                    <a:lstStyle/>
                    <a:p>
                      <a:pPr algn="ctr"/>
                      <a:endParaRPr lang="en-GB" sz="3600" dirty="0">
                        <a:effectLst/>
                        <a:latin typeface="Times New Roman" panose="02020603050405020304" pitchFamily="18" charset="0"/>
                      </a:endParaRPr>
                    </a:p>
                  </a:txBody>
                  <a:tcPr marL="68580" marR="6858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DAEFF1"/>
                    </a:solidFill>
                  </a:tcPr>
                </a:tc>
                <a:tc>
                  <a:txBody>
                    <a:bodyPr/>
                    <a:lstStyle/>
                    <a:p>
                      <a:pPr algn="ctr"/>
                      <a:endParaRPr lang="en-GB" sz="3600" dirty="0">
                        <a:effectLst/>
                        <a:latin typeface="Times New Roman" panose="02020603050405020304" pitchFamily="18" charset="0"/>
                      </a:endParaRPr>
                    </a:p>
                  </a:txBody>
                  <a:tcPr marL="68580" marR="6858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DAEFF1"/>
                    </a:solidFill>
                  </a:tcPr>
                </a:tc>
                <a:tc>
                  <a:txBody>
                    <a:bodyPr/>
                    <a:lstStyle/>
                    <a:p>
                      <a:pPr algn="ctr"/>
                      <a:endParaRPr lang="en-GB" sz="3600" dirty="0">
                        <a:effectLst/>
                        <a:latin typeface="Times New Roman" panose="02020603050405020304" pitchFamily="18" charset="0"/>
                      </a:endParaRPr>
                    </a:p>
                  </a:txBody>
                  <a:tcPr marL="68580" marR="6858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DAEFF1"/>
                    </a:solidFill>
                  </a:tcPr>
                </a:tc>
                <a:tc>
                  <a:txBody>
                    <a:bodyPr/>
                    <a:lstStyle/>
                    <a:p>
                      <a:pPr algn="ctr"/>
                      <a:endParaRPr lang="en-GB" sz="3600" dirty="0">
                        <a:effectLst/>
                        <a:latin typeface="Times New Roman" panose="02020603050405020304" pitchFamily="18" charset="0"/>
                      </a:endParaRPr>
                    </a:p>
                  </a:txBody>
                  <a:tcPr marL="68580" marR="6858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DAEFF1"/>
                    </a:solidFill>
                  </a:tcPr>
                </a:tc>
                <a:tc>
                  <a:txBody>
                    <a:bodyPr/>
                    <a:lstStyle/>
                    <a:p>
                      <a:pPr algn="ctr"/>
                      <a:endParaRPr lang="en-GB" sz="3600" dirty="0">
                        <a:effectLst/>
                        <a:latin typeface="Times New Roman" panose="02020603050405020304" pitchFamily="18" charset="0"/>
                      </a:endParaRPr>
                    </a:p>
                  </a:txBody>
                  <a:tcPr marL="68580" marR="6858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DAEFF1"/>
                    </a:solidFill>
                  </a:tcPr>
                </a:tc>
                <a:extLst>
                  <a:ext uri="{0D108BD9-81ED-4DB2-BD59-A6C34878D82A}">
                    <a16:rowId xmlns:a16="http://schemas.microsoft.com/office/drawing/2014/main" val="940931762"/>
                  </a:ext>
                </a:extLst>
              </a:tr>
            </a:tbl>
          </a:graphicData>
        </a:graphic>
      </p:graphicFrame>
    </p:spTree>
    <p:extLst>
      <p:ext uri="{BB962C8B-B14F-4D97-AF65-F5344CB8AC3E}">
        <p14:creationId xmlns:p14="http://schemas.microsoft.com/office/powerpoint/2010/main" val="13615104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D7394B-FC93-4AAA-97F3-EA1397E2CA74}"/>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Vision Loss</a:t>
            </a:r>
            <a:endParaRPr lang="en-GB"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3D648B80-B8D8-4C4C-A284-CD88CAC92A48}"/>
              </a:ext>
            </a:extLst>
          </p:cNvPr>
          <p:cNvSpPr>
            <a:spLocks noGrp="1"/>
          </p:cNvSpPr>
          <p:nvPr>
            <p:ph idx="1"/>
          </p:nvPr>
        </p:nvSpPr>
        <p:spPr/>
        <p:txBody>
          <a:bodyPr/>
          <a:lstStyle/>
          <a:p>
            <a:r>
              <a:rPr lang="en-GB" dirty="0">
                <a:latin typeface="Arial" panose="020B0604020202020204" pitchFamily="34" charset="0"/>
                <a:cs typeface="Arial" panose="020B0604020202020204" pitchFamily="34" charset="0"/>
              </a:rPr>
              <a:t>You can insert a picture of your centre’s Vision Loss from the NOD website here to show where you sit compared to all other centres</a:t>
            </a:r>
          </a:p>
          <a:p>
            <a:r>
              <a:rPr lang="en-GB" dirty="0">
                <a:latin typeface="Arial" panose="020B0604020202020204" pitchFamily="34" charset="0"/>
                <a:cs typeface="Arial" panose="020B0604020202020204" pitchFamily="34" charset="0"/>
                <a:hlinkClick r:id="rId3"/>
              </a:rPr>
              <a:t>https://nodaudit.org.uk/data-and-reports/cataract-audit/adjusted-case-mix-visual-loss-funnel-plot-contributing-centres</a:t>
            </a:r>
            <a:endParaRPr lang="en-GB" dirty="0">
              <a:latin typeface="Arial" panose="020B0604020202020204" pitchFamily="34" charset="0"/>
              <a:cs typeface="Arial" panose="020B0604020202020204" pitchFamily="34" charset="0"/>
            </a:endParaRPr>
          </a:p>
          <a:p>
            <a:endParaRPr lang="en-GB" dirty="0"/>
          </a:p>
        </p:txBody>
      </p:sp>
    </p:spTree>
    <p:extLst>
      <p:ext uri="{BB962C8B-B14F-4D97-AF65-F5344CB8AC3E}">
        <p14:creationId xmlns:p14="http://schemas.microsoft.com/office/powerpoint/2010/main" val="9392781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380072-FCFD-4AAD-AD76-090E9E61F57C}"/>
              </a:ext>
            </a:extLst>
          </p:cNvPr>
          <p:cNvSpPr>
            <a:spLocks noGrp="1"/>
          </p:cNvSpPr>
          <p:nvPr>
            <p:ph type="title"/>
          </p:nvPr>
        </p:nvSpPr>
        <p:spPr>
          <a:xfrm>
            <a:off x="916912" y="522643"/>
            <a:ext cx="9258353" cy="603902"/>
          </a:xfrm>
        </p:spPr>
        <p:txBody>
          <a:bodyPr/>
          <a:lstStyle/>
          <a:p>
            <a:r>
              <a:rPr lang="en-GB" dirty="0">
                <a:latin typeface="Arial" panose="020B0604020202020204" pitchFamily="34" charset="0"/>
                <a:cs typeface="Arial" panose="020B0604020202020204" pitchFamily="34" charset="0"/>
              </a:rPr>
              <a:t>Posterior Capsule Rupture </a:t>
            </a:r>
            <a:br>
              <a:rPr lang="en-GB" dirty="0">
                <a:latin typeface="Arial" panose="020B0604020202020204" pitchFamily="34" charset="0"/>
                <a:cs typeface="Arial" panose="020B0604020202020204" pitchFamily="34" charset="0"/>
              </a:rPr>
            </a:br>
            <a:r>
              <a:rPr lang="en-GB" dirty="0">
                <a:latin typeface="Arial" panose="020B0604020202020204" pitchFamily="34" charset="0"/>
                <a:cs typeface="Arial" panose="020B0604020202020204" pitchFamily="34" charset="0"/>
              </a:rPr>
              <a:t>is associated with:</a:t>
            </a:r>
            <a:br>
              <a:rPr lang="en-GB" dirty="0">
                <a:latin typeface="Arial" panose="020B0604020202020204" pitchFamily="34" charset="0"/>
                <a:cs typeface="Arial" panose="020B0604020202020204" pitchFamily="34" charset="0"/>
              </a:rPr>
            </a:br>
            <a:endParaRPr lang="en-GB"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40453C0A-B52D-46B7-B997-C95870082BB4}"/>
              </a:ext>
            </a:extLst>
          </p:cNvPr>
          <p:cNvSpPr>
            <a:spLocks noGrp="1"/>
          </p:cNvSpPr>
          <p:nvPr>
            <p:ph idx="1"/>
          </p:nvPr>
        </p:nvSpPr>
        <p:spPr>
          <a:xfrm>
            <a:off x="443919" y="1489037"/>
            <a:ext cx="11304161" cy="4846320"/>
          </a:xfrm>
        </p:spPr>
        <p:txBody>
          <a:bodyPr/>
          <a:lstStyle/>
          <a:p>
            <a:pPr marL="457200" indent="-457200" algn="l">
              <a:buFont typeface="Arial" panose="020B0604020202020204" pitchFamily="34" charset="0"/>
              <a:buChar char="•"/>
            </a:pPr>
            <a:r>
              <a:rPr lang="en-US" sz="2800" dirty="0">
                <a:solidFill>
                  <a:schemeClr val="tx1"/>
                </a:solidFill>
                <a:latin typeface="Arial" panose="020B0604020202020204" pitchFamily="34" charset="0"/>
                <a:cs typeface="Arial" panose="020B0604020202020204" pitchFamily="34" charset="0"/>
              </a:rPr>
              <a:t>20 x risk of a retinal detachment in the year following surgery</a:t>
            </a:r>
          </a:p>
          <a:p>
            <a:pPr marL="457200" indent="-457200" algn="l">
              <a:buFont typeface="Arial" panose="020B0604020202020204" pitchFamily="34" charset="0"/>
              <a:buChar char="•"/>
            </a:pPr>
            <a:r>
              <a:rPr lang="en-US" sz="2800" dirty="0">
                <a:solidFill>
                  <a:schemeClr val="tx1"/>
                </a:solidFill>
                <a:latin typeface="Arial" panose="020B0604020202020204" pitchFamily="34" charset="0"/>
                <a:cs typeface="Arial" panose="020B0604020202020204" pitchFamily="34" charset="0"/>
              </a:rPr>
              <a:t>17 x risk of acute intra-operative supra-choroidal </a:t>
            </a:r>
            <a:r>
              <a:rPr lang="en-US" sz="2800" dirty="0" err="1">
                <a:solidFill>
                  <a:schemeClr val="tx1"/>
                </a:solidFill>
                <a:latin typeface="Arial" panose="020B0604020202020204" pitchFamily="34" charset="0"/>
                <a:cs typeface="Arial" panose="020B0604020202020204" pitchFamily="34" charset="0"/>
              </a:rPr>
              <a:t>haemorrhage</a:t>
            </a:r>
            <a:endParaRPr lang="en-US" sz="2800" dirty="0">
              <a:solidFill>
                <a:schemeClr val="tx1"/>
              </a:solidFill>
              <a:latin typeface="Arial" panose="020B0604020202020204" pitchFamily="34" charset="0"/>
              <a:cs typeface="Arial" panose="020B0604020202020204" pitchFamily="34" charset="0"/>
            </a:endParaRPr>
          </a:p>
          <a:p>
            <a:pPr marL="457200" indent="-457200" algn="l">
              <a:buFont typeface="Arial" panose="020B0604020202020204" pitchFamily="34" charset="0"/>
              <a:buChar char="•"/>
            </a:pPr>
            <a:r>
              <a:rPr lang="en-US" sz="2800" dirty="0">
                <a:solidFill>
                  <a:schemeClr val="tx1"/>
                </a:solidFill>
                <a:latin typeface="Arial" panose="020B0604020202020204" pitchFamily="34" charset="0"/>
                <a:cs typeface="Arial" panose="020B0604020202020204" pitchFamily="34" charset="0"/>
              </a:rPr>
              <a:t>16 x risk of losing ≥0.6 </a:t>
            </a:r>
            <a:r>
              <a:rPr lang="en-US" sz="2800" dirty="0" err="1">
                <a:solidFill>
                  <a:schemeClr val="tx1"/>
                </a:solidFill>
                <a:latin typeface="Arial" panose="020B0604020202020204" pitchFamily="34" charset="0"/>
                <a:cs typeface="Arial" panose="020B0604020202020204" pitchFamily="34" charset="0"/>
              </a:rPr>
              <a:t>LogMAR</a:t>
            </a:r>
            <a:r>
              <a:rPr lang="en-US" sz="2800" dirty="0">
                <a:solidFill>
                  <a:schemeClr val="tx1"/>
                </a:solidFill>
                <a:latin typeface="Arial" panose="020B0604020202020204" pitchFamily="34" charset="0"/>
                <a:cs typeface="Arial" panose="020B0604020202020204" pitchFamily="34" charset="0"/>
              </a:rPr>
              <a:t> from pre- to postoperatively</a:t>
            </a:r>
          </a:p>
          <a:p>
            <a:pPr marL="457200" indent="-457200" algn="l">
              <a:buFont typeface="Arial" panose="020B0604020202020204" pitchFamily="34" charset="0"/>
              <a:buChar char="•"/>
            </a:pPr>
            <a:r>
              <a:rPr lang="en-US" sz="2800" dirty="0">
                <a:solidFill>
                  <a:schemeClr val="tx1"/>
                </a:solidFill>
                <a:latin typeface="Arial" panose="020B0604020202020204" pitchFamily="34" charset="0"/>
                <a:cs typeface="Arial" panose="020B0604020202020204" pitchFamily="34" charset="0"/>
              </a:rPr>
              <a:t>7 x risk of post-operative endophthalmitis</a:t>
            </a:r>
          </a:p>
          <a:p>
            <a:pPr marL="457200" indent="-457200" algn="l">
              <a:buFont typeface="Arial" panose="020B0604020202020204" pitchFamily="34" charset="0"/>
              <a:buChar char="•"/>
            </a:pPr>
            <a:r>
              <a:rPr lang="en-US" sz="2800" dirty="0">
                <a:solidFill>
                  <a:schemeClr val="tx1"/>
                </a:solidFill>
                <a:latin typeface="Arial" panose="020B0604020202020204" pitchFamily="34" charset="0"/>
                <a:cs typeface="Arial" panose="020B0604020202020204" pitchFamily="34" charset="0"/>
              </a:rPr>
              <a:t>6x risk of losing ≥0.3 </a:t>
            </a:r>
            <a:r>
              <a:rPr lang="en-US" sz="2800" dirty="0" err="1">
                <a:solidFill>
                  <a:schemeClr val="tx1"/>
                </a:solidFill>
                <a:latin typeface="Arial" panose="020B0604020202020204" pitchFamily="34" charset="0"/>
                <a:cs typeface="Arial" panose="020B0604020202020204" pitchFamily="34" charset="0"/>
              </a:rPr>
              <a:t>LogMAR</a:t>
            </a:r>
            <a:r>
              <a:rPr lang="en-US" sz="2800" dirty="0">
                <a:solidFill>
                  <a:schemeClr val="tx1"/>
                </a:solidFill>
                <a:latin typeface="Arial" panose="020B0604020202020204" pitchFamily="34" charset="0"/>
                <a:cs typeface="Arial" panose="020B0604020202020204" pitchFamily="34" charset="0"/>
              </a:rPr>
              <a:t> from pre- to postoperatively </a:t>
            </a:r>
          </a:p>
          <a:p>
            <a:pPr marL="457200" indent="-457200" algn="l">
              <a:buFont typeface="Arial" panose="020B0604020202020204" pitchFamily="34" charset="0"/>
              <a:buChar char="•"/>
            </a:pPr>
            <a:r>
              <a:rPr lang="en-GB" sz="2800" dirty="0">
                <a:solidFill>
                  <a:schemeClr val="tx1"/>
                </a:solidFill>
                <a:latin typeface="Arial" panose="020B0604020202020204" pitchFamily="34" charset="0"/>
                <a:cs typeface="Arial" panose="020B0604020202020204" pitchFamily="34" charset="0"/>
              </a:rPr>
              <a:t>&gt;2x risk of cystoid </a:t>
            </a:r>
            <a:r>
              <a:rPr lang="en-GB" sz="2800">
                <a:solidFill>
                  <a:schemeClr val="tx1"/>
                </a:solidFill>
                <a:latin typeface="Arial" panose="020B0604020202020204" pitchFamily="34" charset="0"/>
                <a:cs typeface="Arial" panose="020B0604020202020204" pitchFamily="34" charset="0"/>
              </a:rPr>
              <a:t>macular oedema</a:t>
            </a:r>
            <a:endParaRPr lang="en-GB" sz="28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484336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380072-FCFD-4AAD-AD76-090E9E61F57C}"/>
              </a:ext>
            </a:extLst>
          </p:cNvPr>
          <p:cNvSpPr>
            <a:spLocks noGrp="1"/>
          </p:cNvSpPr>
          <p:nvPr>
            <p:ph type="title"/>
          </p:nvPr>
        </p:nvSpPr>
        <p:spPr>
          <a:xfrm>
            <a:off x="270736" y="559219"/>
            <a:ext cx="9258353" cy="603902"/>
          </a:xfrm>
        </p:spPr>
        <p:txBody>
          <a:bodyPr/>
          <a:lstStyle/>
          <a:p>
            <a:r>
              <a:rPr lang="en-GB" dirty="0">
                <a:latin typeface="Arial" panose="020B0604020202020204" pitchFamily="34" charset="0"/>
                <a:cs typeface="Arial" panose="020B0604020202020204" pitchFamily="34" charset="0"/>
              </a:rPr>
              <a:t>Posterior Capsule Rupture (PCR) defined as:</a:t>
            </a:r>
            <a:br>
              <a:rPr lang="en-GB" dirty="0"/>
            </a:br>
            <a:endParaRPr lang="en-GB" dirty="0"/>
          </a:p>
        </p:txBody>
      </p:sp>
      <p:sp>
        <p:nvSpPr>
          <p:cNvPr id="3" name="Content Placeholder 2">
            <a:extLst>
              <a:ext uri="{FF2B5EF4-FFF2-40B4-BE49-F238E27FC236}">
                <a16:creationId xmlns:a16="http://schemas.microsoft.com/office/drawing/2014/main" id="{40453C0A-B52D-46B7-B997-C95870082BB4}"/>
              </a:ext>
            </a:extLst>
          </p:cNvPr>
          <p:cNvSpPr>
            <a:spLocks noGrp="1"/>
          </p:cNvSpPr>
          <p:nvPr>
            <p:ph idx="1"/>
          </p:nvPr>
        </p:nvSpPr>
        <p:spPr>
          <a:xfrm>
            <a:off x="652653" y="2026157"/>
            <a:ext cx="10886694" cy="4074773"/>
          </a:xfrm>
        </p:spPr>
        <p:txBody>
          <a:bodyPr/>
          <a:lstStyle/>
          <a:p>
            <a:r>
              <a:rPr lang="en-GB" sz="2400" dirty="0">
                <a:solidFill>
                  <a:schemeClr val="tx1"/>
                </a:solidFill>
                <a:latin typeface="Arial" panose="020B0604020202020204" pitchFamily="34" charset="0"/>
                <a:cs typeface="Arial" panose="020B0604020202020204" pitchFamily="34" charset="0"/>
              </a:rPr>
              <a:t>“</a:t>
            </a:r>
            <a:r>
              <a:rPr lang="en-GB" sz="2800" i="1" dirty="0">
                <a:solidFill>
                  <a:schemeClr val="tx1"/>
                </a:solidFill>
                <a:latin typeface="Arial" panose="020B0604020202020204" pitchFamily="34" charset="0"/>
                <a:cs typeface="Arial" panose="020B0604020202020204" pitchFamily="34" charset="0"/>
              </a:rPr>
              <a:t>Posterior capsule rupture with or without vitreous prolapse, or </a:t>
            </a:r>
            <a:r>
              <a:rPr lang="en-GB" sz="2800" i="1" dirty="0" err="1">
                <a:solidFill>
                  <a:schemeClr val="tx1"/>
                </a:solidFill>
                <a:latin typeface="Arial" panose="020B0604020202020204" pitchFamily="34" charset="0"/>
                <a:cs typeface="Arial" panose="020B0604020202020204" pitchFamily="34" charset="0"/>
              </a:rPr>
              <a:t>zonule</a:t>
            </a:r>
            <a:r>
              <a:rPr lang="en-GB" sz="2800" i="1" dirty="0">
                <a:solidFill>
                  <a:schemeClr val="tx1"/>
                </a:solidFill>
                <a:latin typeface="Arial" panose="020B0604020202020204" pitchFamily="34" charset="0"/>
                <a:cs typeface="Arial" panose="020B0604020202020204" pitchFamily="34" charset="0"/>
              </a:rPr>
              <a:t> rupture with vitreous prolapse</a:t>
            </a:r>
            <a:r>
              <a:rPr lang="en-GB" sz="2400" i="1" dirty="0">
                <a:solidFill>
                  <a:schemeClr val="tx1"/>
                </a:solidFill>
                <a:latin typeface="Arial" panose="020B0604020202020204" pitchFamily="34" charset="0"/>
                <a:cs typeface="Arial" panose="020B0604020202020204" pitchFamily="34" charset="0"/>
              </a:rPr>
              <a:t>”</a:t>
            </a:r>
            <a:endParaRPr lang="en-GB" sz="2400" dirty="0">
              <a:solidFill>
                <a:schemeClr val="tx1"/>
              </a:solidFill>
              <a:latin typeface="Arial" panose="020B0604020202020204" pitchFamily="34" charset="0"/>
              <a:cs typeface="Arial" panose="020B0604020202020204" pitchFamily="34" charset="0"/>
            </a:endParaRPr>
          </a:p>
          <a:p>
            <a:pPr marL="457200" indent="-457200" algn="l">
              <a:buFont typeface="Arial" panose="020B0604020202020204" pitchFamily="34" charset="0"/>
              <a:buChar char="•"/>
            </a:pPr>
            <a:r>
              <a:rPr lang="en-GB" sz="2800" dirty="0">
                <a:solidFill>
                  <a:schemeClr val="tx1"/>
                </a:solidFill>
                <a:latin typeface="Arial" panose="020B0604020202020204" pitchFamily="34" charset="0"/>
                <a:cs typeface="Arial" panose="020B0604020202020204" pitchFamily="34" charset="0"/>
              </a:rPr>
              <a:t>National unadjusted PCR rate				= 0.79%</a:t>
            </a:r>
          </a:p>
          <a:p>
            <a:pPr marL="457200" indent="-457200" algn="l">
              <a:buFont typeface="Arial" panose="020B0604020202020204" pitchFamily="34" charset="0"/>
              <a:buChar char="•"/>
            </a:pPr>
            <a:r>
              <a:rPr lang="en-GB" sz="2800" dirty="0">
                <a:solidFill>
                  <a:schemeClr val="tx1"/>
                </a:solidFill>
                <a:latin typeface="Arial" panose="020B0604020202020204" pitchFamily="34" charset="0"/>
                <a:cs typeface="Arial" panose="020B0604020202020204" pitchFamily="34" charset="0"/>
              </a:rPr>
              <a:t>Your centre unadjusted PCR rate		 	= XX %</a:t>
            </a:r>
          </a:p>
          <a:p>
            <a:pPr marL="457200" indent="-457200" algn="l">
              <a:buFont typeface="Arial" panose="020B0604020202020204" pitchFamily="34" charset="0"/>
              <a:buChar char="•"/>
            </a:pPr>
            <a:r>
              <a:rPr lang="en-GB" sz="2800" dirty="0">
                <a:solidFill>
                  <a:schemeClr val="tx1"/>
                </a:solidFill>
                <a:latin typeface="Arial" panose="020B0604020202020204" pitchFamily="34" charset="0"/>
                <a:cs typeface="Arial" panose="020B0604020202020204" pitchFamily="34" charset="0"/>
              </a:rPr>
              <a:t>Your centre PCR rate adjusted for case complexity = XX %</a:t>
            </a:r>
          </a:p>
        </p:txBody>
      </p:sp>
    </p:spTree>
    <p:extLst>
      <p:ext uri="{BB962C8B-B14F-4D97-AF65-F5344CB8AC3E}">
        <p14:creationId xmlns:p14="http://schemas.microsoft.com/office/powerpoint/2010/main" val="5508320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D7394B-FC93-4AAA-97F3-EA1397E2CA74}"/>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PCR rate</a:t>
            </a:r>
            <a:endParaRPr lang="en-GB"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3D648B80-B8D8-4C4C-A284-CD88CAC92A48}"/>
              </a:ext>
            </a:extLst>
          </p:cNvPr>
          <p:cNvSpPr>
            <a:spLocks noGrp="1"/>
          </p:cNvSpPr>
          <p:nvPr>
            <p:ph idx="1"/>
          </p:nvPr>
        </p:nvSpPr>
        <p:spPr/>
        <p:txBody>
          <a:bodyPr/>
          <a:lstStyle/>
          <a:p>
            <a:r>
              <a:rPr lang="en-GB" dirty="0">
                <a:latin typeface="Arial" panose="020B0604020202020204" pitchFamily="34" charset="0"/>
                <a:cs typeface="Arial" panose="020B0604020202020204" pitchFamily="34" charset="0"/>
              </a:rPr>
              <a:t>You can insert a picture of your centre’s PCR rate from the NOD website here to show where you sit compared to all other centres</a:t>
            </a:r>
          </a:p>
          <a:p>
            <a:r>
              <a:rPr lang="en-GB" dirty="0">
                <a:latin typeface="Arial" panose="020B0604020202020204" pitchFamily="34" charset="0"/>
                <a:cs typeface="Arial" panose="020B0604020202020204" pitchFamily="34" charset="0"/>
                <a:hlinkClick r:id="rId3"/>
              </a:rPr>
              <a:t>https://nodaudit.org.uk/data-and-reports/cataract-audit/adjusted-case-mix-pcr-funnel-plot-contributing-centres</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534565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5EE66-7834-43DA-8917-94F1229D9902}"/>
              </a:ext>
            </a:extLst>
          </p:cNvPr>
          <p:cNvSpPr>
            <a:spLocks noGrp="1"/>
          </p:cNvSpPr>
          <p:nvPr>
            <p:ph type="title"/>
          </p:nvPr>
        </p:nvSpPr>
        <p:spPr>
          <a:xfrm>
            <a:off x="1325880" y="386158"/>
            <a:ext cx="5773010" cy="604800"/>
          </a:xfrm>
        </p:spPr>
        <p:txBody>
          <a:bodyPr/>
          <a:lstStyle/>
          <a:p>
            <a:r>
              <a:rPr lang="en-GB" sz="4000" dirty="0">
                <a:latin typeface="Arial" panose="020B0604020202020204" pitchFamily="34" charset="0"/>
                <a:cs typeface="Arial" panose="020B0604020202020204" pitchFamily="34" charset="0"/>
              </a:rPr>
              <a:t>UK NOD Trends in PCR 2010/11 – 2022/23</a:t>
            </a:r>
          </a:p>
        </p:txBody>
      </p:sp>
      <p:graphicFrame>
        <p:nvGraphicFramePr>
          <p:cNvPr id="3" name="Table 2">
            <a:extLst>
              <a:ext uri="{FF2B5EF4-FFF2-40B4-BE49-F238E27FC236}">
                <a16:creationId xmlns:a16="http://schemas.microsoft.com/office/drawing/2014/main" id="{858FBC9E-EAA1-416C-B0FD-7C6B91FC263E}"/>
              </a:ext>
            </a:extLst>
          </p:cNvPr>
          <p:cNvGraphicFramePr>
            <a:graphicFrameLocks noGrp="1"/>
          </p:cNvGraphicFramePr>
          <p:nvPr>
            <p:extLst>
              <p:ext uri="{D42A27DB-BD31-4B8C-83A1-F6EECF244321}">
                <p14:modId xmlns:p14="http://schemas.microsoft.com/office/powerpoint/2010/main" val="2637846811"/>
              </p:ext>
            </p:extLst>
          </p:nvPr>
        </p:nvGraphicFramePr>
        <p:xfrm>
          <a:off x="292671" y="1465006"/>
          <a:ext cx="11606664" cy="4549856"/>
        </p:xfrm>
        <a:graphic>
          <a:graphicData uri="http://schemas.openxmlformats.org/drawingml/2006/table">
            <a:tbl>
              <a:tblPr firstRow="1">
                <a:tableStyleId>{5C22544A-7EE6-4342-B048-85BDC9FD1C3A}</a:tableStyleId>
              </a:tblPr>
              <a:tblGrid>
                <a:gridCol w="1376990">
                  <a:extLst>
                    <a:ext uri="{9D8B030D-6E8A-4147-A177-3AD203B41FA5}">
                      <a16:colId xmlns:a16="http://schemas.microsoft.com/office/drawing/2014/main" val="192340176"/>
                    </a:ext>
                  </a:extLst>
                </a:gridCol>
                <a:gridCol w="786898">
                  <a:extLst>
                    <a:ext uri="{9D8B030D-6E8A-4147-A177-3AD203B41FA5}">
                      <a16:colId xmlns:a16="http://schemas.microsoft.com/office/drawing/2014/main" val="3907148590"/>
                    </a:ext>
                  </a:extLst>
                </a:gridCol>
                <a:gridCol w="786898">
                  <a:extLst>
                    <a:ext uri="{9D8B030D-6E8A-4147-A177-3AD203B41FA5}">
                      <a16:colId xmlns:a16="http://schemas.microsoft.com/office/drawing/2014/main" val="2188656097"/>
                    </a:ext>
                  </a:extLst>
                </a:gridCol>
                <a:gridCol w="786898">
                  <a:extLst>
                    <a:ext uri="{9D8B030D-6E8A-4147-A177-3AD203B41FA5}">
                      <a16:colId xmlns:a16="http://schemas.microsoft.com/office/drawing/2014/main" val="1860332915"/>
                    </a:ext>
                  </a:extLst>
                </a:gridCol>
                <a:gridCol w="786898">
                  <a:extLst>
                    <a:ext uri="{9D8B030D-6E8A-4147-A177-3AD203B41FA5}">
                      <a16:colId xmlns:a16="http://schemas.microsoft.com/office/drawing/2014/main" val="3437080754"/>
                    </a:ext>
                  </a:extLst>
                </a:gridCol>
                <a:gridCol w="786898">
                  <a:extLst>
                    <a:ext uri="{9D8B030D-6E8A-4147-A177-3AD203B41FA5}">
                      <a16:colId xmlns:a16="http://schemas.microsoft.com/office/drawing/2014/main" val="499737890"/>
                    </a:ext>
                  </a:extLst>
                </a:gridCol>
                <a:gridCol w="786898">
                  <a:extLst>
                    <a:ext uri="{9D8B030D-6E8A-4147-A177-3AD203B41FA5}">
                      <a16:colId xmlns:a16="http://schemas.microsoft.com/office/drawing/2014/main" val="2098752316"/>
                    </a:ext>
                  </a:extLst>
                </a:gridCol>
                <a:gridCol w="786898">
                  <a:extLst>
                    <a:ext uri="{9D8B030D-6E8A-4147-A177-3AD203B41FA5}">
                      <a16:colId xmlns:a16="http://schemas.microsoft.com/office/drawing/2014/main" val="3879052921"/>
                    </a:ext>
                  </a:extLst>
                </a:gridCol>
                <a:gridCol w="786898">
                  <a:extLst>
                    <a:ext uri="{9D8B030D-6E8A-4147-A177-3AD203B41FA5}">
                      <a16:colId xmlns:a16="http://schemas.microsoft.com/office/drawing/2014/main" val="1440177490"/>
                    </a:ext>
                  </a:extLst>
                </a:gridCol>
                <a:gridCol w="786898">
                  <a:extLst>
                    <a:ext uri="{9D8B030D-6E8A-4147-A177-3AD203B41FA5}">
                      <a16:colId xmlns:a16="http://schemas.microsoft.com/office/drawing/2014/main" val="1596990830"/>
                    </a:ext>
                  </a:extLst>
                </a:gridCol>
                <a:gridCol w="786898">
                  <a:extLst>
                    <a:ext uri="{9D8B030D-6E8A-4147-A177-3AD203B41FA5}">
                      <a16:colId xmlns:a16="http://schemas.microsoft.com/office/drawing/2014/main" val="1671953166"/>
                    </a:ext>
                  </a:extLst>
                </a:gridCol>
                <a:gridCol w="786898">
                  <a:extLst>
                    <a:ext uri="{9D8B030D-6E8A-4147-A177-3AD203B41FA5}">
                      <a16:colId xmlns:a16="http://schemas.microsoft.com/office/drawing/2014/main" val="1676624553"/>
                    </a:ext>
                  </a:extLst>
                </a:gridCol>
                <a:gridCol w="786898">
                  <a:extLst>
                    <a:ext uri="{9D8B030D-6E8A-4147-A177-3AD203B41FA5}">
                      <a16:colId xmlns:a16="http://schemas.microsoft.com/office/drawing/2014/main" val="1619672010"/>
                    </a:ext>
                  </a:extLst>
                </a:gridCol>
                <a:gridCol w="786898">
                  <a:extLst>
                    <a:ext uri="{9D8B030D-6E8A-4147-A177-3AD203B41FA5}">
                      <a16:colId xmlns:a16="http://schemas.microsoft.com/office/drawing/2014/main" val="328770271"/>
                    </a:ext>
                  </a:extLst>
                </a:gridCol>
              </a:tblGrid>
              <a:tr h="666726">
                <a:tc>
                  <a:txBody>
                    <a:bodyPr/>
                    <a:lstStyle/>
                    <a:p>
                      <a:pPr algn="just">
                        <a:lnSpc>
                          <a:spcPct val="150000"/>
                        </a:lnSpc>
                        <a:spcAft>
                          <a:spcPts val="0"/>
                        </a:spcAft>
                      </a:pPr>
                      <a:r>
                        <a:rPr lang="en-GB" sz="1200" dirty="0">
                          <a:effectLst/>
                          <a:latin typeface="Arial" panose="020B0604020202020204" pitchFamily="34" charset="0"/>
                          <a:cs typeface="Arial" panose="020B0604020202020204" pitchFamily="34" charset="0"/>
                        </a:rPr>
                        <a:t> </a:t>
                      </a:r>
                      <a:endParaRPr lang="en-GB" sz="1200" dirty="0">
                        <a:effectLst/>
                        <a:latin typeface="Arial" panose="020B0604020202020204" pitchFamily="34" charset="0"/>
                        <a:ea typeface="MS Gothic" panose="020B0609070205080204" pitchFamily="49" charset="-128"/>
                        <a:cs typeface="Arial" panose="020B0604020202020204" pitchFamily="34" charset="0"/>
                      </a:endParaRPr>
                    </a:p>
                  </a:txBody>
                  <a:tcPr marL="68580" marR="68580" marT="36195" marB="36195" anchor="ctr"/>
                </a:tc>
                <a:tc gridSpan="12">
                  <a:txBody>
                    <a:bodyPr/>
                    <a:lstStyle/>
                    <a:p>
                      <a:pPr algn="ctr">
                        <a:lnSpc>
                          <a:spcPct val="150000"/>
                        </a:lnSpc>
                        <a:spcAft>
                          <a:spcPts val="0"/>
                        </a:spcAft>
                      </a:pPr>
                      <a:r>
                        <a:rPr lang="en-GB" sz="1200" dirty="0">
                          <a:effectLst/>
                          <a:latin typeface="Arial" panose="020B0604020202020204" pitchFamily="34" charset="0"/>
                          <a:cs typeface="Arial" panose="020B0604020202020204" pitchFamily="34" charset="0"/>
                        </a:rPr>
                        <a:t>NHS year (01 April to 31 March)</a:t>
                      </a:r>
                      <a:endParaRPr lang="en-GB" sz="1200" dirty="0">
                        <a:effectLst/>
                        <a:latin typeface="Arial" panose="020B0604020202020204" pitchFamily="34" charset="0"/>
                        <a:ea typeface="MS Gothic" panose="020B0609070205080204" pitchFamily="49" charset="-128"/>
                        <a:cs typeface="Arial" panose="020B0604020202020204" pitchFamily="34" charset="0"/>
                      </a:endParaRPr>
                    </a:p>
                  </a:txBody>
                  <a:tcPr marL="68580" marR="68580" marT="36195" marB="36195" anchor="ct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pPr algn="ctr">
                        <a:lnSpc>
                          <a:spcPct val="150000"/>
                        </a:lnSpc>
                        <a:spcAft>
                          <a:spcPts val="0"/>
                        </a:spcAft>
                      </a:pPr>
                      <a:endParaRPr lang="en-GB" sz="2000" dirty="0">
                        <a:effectLst/>
                        <a:latin typeface="Calibri" panose="020F0502020204030204" pitchFamily="34" charset="0"/>
                        <a:ea typeface="MS Gothic" panose="020B0609070205080204" pitchFamily="49" charset="-128"/>
                        <a:cs typeface="Times New Roman" panose="02020603050405020304" pitchFamily="18" charset="0"/>
                      </a:endParaRPr>
                    </a:p>
                  </a:txBody>
                  <a:tcPr marL="68580" marR="68580" marT="36195" marB="36195" anchor="ctr"/>
                </a:tc>
                <a:tc>
                  <a:txBody>
                    <a:bodyPr/>
                    <a:lstStyle/>
                    <a:p>
                      <a:pPr algn="ctr">
                        <a:lnSpc>
                          <a:spcPct val="150000"/>
                        </a:lnSpc>
                        <a:spcAft>
                          <a:spcPts val="0"/>
                        </a:spcAft>
                      </a:pPr>
                      <a:endParaRPr lang="en-GB" sz="1200" dirty="0">
                        <a:effectLst/>
                        <a:latin typeface="Arial" panose="020B0604020202020204" pitchFamily="34" charset="0"/>
                        <a:ea typeface="MS Gothic" panose="020B0609070205080204" pitchFamily="49" charset="-128"/>
                        <a:cs typeface="Arial" panose="020B0604020202020204" pitchFamily="34" charset="0"/>
                      </a:endParaRPr>
                    </a:p>
                  </a:txBody>
                  <a:tcPr marL="68580" marR="68580" marT="36195" marB="36195" anchor="ctr"/>
                </a:tc>
                <a:extLst>
                  <a:ext uri="{0D108BD9-81ED-4DB2-BD59-A6C34878D82A}">
                    <a16:rowId xmlns:a16="http://schemas.microsoft.com/office/drawing/2014/main" val="1301520044"/>
                  </a:ext>
                </a:extLst>
              </a:tr>
              <a:tr h="776626">
                <a:tc>
                  <a:txBody>
                    <a:bodyPr/>
                    <a:lstStyle/>
                    <a:p>
                      <a:pPr algn="just">
                        <a:lnSpc>
                          <a:spcPct val="150000"/>
                        </a:lnSpc>
                        <a:spcAft>
                          <a:spcPts val="0"/>
                        </a:spcAft>
                      </a:pPr>
                      <a:r>
                        <a:rPr lang="en-GB" sz="1200" dirty="0">
                          <a:effectLst/>
                          <a:latin typeface="Arial" panose="020B0604020202020204" pitchFamily="34" charset="0"/>
                          <a:cs typeface="Arial" panose="020B0604020202020204" pitchFamily="34" charset="0"/>
                        </a:rPr>
                        <a:t> </a:t>
                      </a:r>
                      <a:endParaRPr lang="en-GB" sz="1200" dirty="0">
                        <a:effectLst/>
                        <a:latin typeface="Arial" panose="020B0604020202020204" pitchFamily="34" charset="0"/>
                        <a:ea typeface="MS Gothic" panose="020B0609070205080204" pitchFamily="49" charset="-128"/>
                        <a:cs typeface="Arial" panose="020B0604020202020204" pitchFamily="34" charset="0"/>
                      </a:endParaRPr>
                    </a:p>
                  </a:txBody>
                  <a:tcPr marL="68580" marR="68580" marT="36195" marB="36195" anchor="ctr"/>
                </a:tc>
                <a:tc>
                  <a:txBody>
                    <a:bodyPr/>
                    <a:lstStyle/>
                    <a:p>
                      <a:pPr algn="ctr">
                        <a:lnSpc>
                          <a:spcPct val="150000"/>
                        </a:lnSpc>
                        <a:spcAft>
                          <a:spcPts val="0"/>
                        </a:spcAft>
                      </a:pPr>
                      <a:r>
                        <a:rPr lang="en-GB" sz="1200" b="1" dirty="0">
                          <a:effectLst/>
                          <a:latin typeface="Arial" panose="020B0604020202020204" pitchFamily="34" charset="0"/>
                          <a:cs typeface="Arial" panose="020B0604020202020204" pitchFamily="34" charset="0"/>
                        </a:rPr>
                        <a:t>2010</a:t>
                      </a:r>
                      <a:endParaRPr lang="en-GB" sz="1200" b="1" dirty="0">
                        <a:effectLst/>
                        <a:latin typeface="Arial" panose="020B0604020202020204" pitchFamily="34" charset="0"/>
                        <a:ea typeface="MS Gothic" panose="020B0609070205080204" pitchFamily="49" charset="-128"/>
                        <a:cs typeface="Arial" panose="020B0604020202020204" pitchFamily="34" charset="0"/>
                      </a:endParaRPr>
                    </a:p>
                  </a:txBody>
                  <a:tcPr marL="68580" marR="68580" marT="36195" marB="36195" anchor="ctr"/>
                </a:tc>
                <a:tc>
                  <a:txBody>
                    <a:bodyPr/>
                    <a:lstStyle/>
                    <a:p>
                      <a:pPr algn="ctr">
                        <a:lnSpc>
                          <a:spcPct val="150000"/>
                        </a:lnSpc>
                        <a:spcAft>
                          <a:spcPts val="0"/>
                        </a:spcAft>
                      </a:pPr>
                      <a:r>
                        <a:rPr lang="en-GB" sz="1200" b="1" dirty="0">
                          <a:effectLst/>
                          <a:latin typeface="Arial" panose="020B0604020202020204" pitchFamily="34" charset="0"/>
                          <a:cs typeface="Arial" panose="020B0604020202020204" pitchFamily="34" charset="0"/>
                        </a:rPr>
                        <a:t>2011</a:t>
                      </a:r>
                      <a:endParaRPr lang="en-GB" sz="1200" b="1" dirty="0">
                        <a:effectLst/>
                        <a:latin typeface="Arial" panose="020B0604020202020204" pitchFamily="34" charset="0"/>
                        <a:ea typeface="MS Gothic" panose="020B0609070205080204" pitchFamily="49" charset="-128"/>
                        <a:cs typeface="Arial" panose="020B0604020202020204" pitchFamily="34" charset="0"/>
                      </a:endParaRPr>
                    </a:p>
                  </a:txBody>
                  <a:tcPr marL="68580" marR="68580" marT="36195" marB="36195" anchor="ctr"/>
                </a:tc>
                <a:tc>
                  <a:txBody>
                    <a:bodyPr/>
                    <a:lstStyle/>
                    <a:p>
                      <a:pPr algn="ctr">
                        <a:lnSpc>
                          <a:spcPct val="150000"/>
                        </a:lnSpc>
                        <a:spcAft>
                          <a:spcPts val="0"/>
                        </a:spcAft>
                      </a:pPr>
                      <a:r>
                        <a:rPr lang="en-GB" sz="1200" b="1" dirty="0">
                          <a:effectLst/>
                          <a:latin typeface="Arial" panose="020B0604020202020204" pitchFamily="34" charset="0"/>
                          <a:cs typeface="Arial" panose="020B0604020202020204" pitchFamily="34" charset="0"/>
                        </a:rPr>
                        <a:t>2012</a:t>
                      </a:r>
                      <a:endParaRPr lang="en-GB" sz="1200" b="1" dirty="0">
                        <a:effectLst/>
                        <a:latin typeface="Arial" panose="020B0604020202020204" pitchFamily="34" charset="0"/>
                        <a:ea typeface="MS Gothic" panose="020B0609070205080204" pitchFamily="49" charset="-128"/>
                        <a:cs typeface="Arial" panose="020B0604020202020204" pitchFamily="34" charset="0"/>
                      </a:endParaRPr>
                    </a:p>
                  </a:txBody>
                  <a:tcPr marL="68580" marR="68580" marT="36195" marB="36195" anchor="ctr"/>
                </a:tc>
                <a:tc>
                  <a:txBody>
                    <a:bodyPr/>
                    <a:lstStyle/>
                    <a:p>
                      <a:pPr algn="ctr">
                        <a:lnSpc>
                          <a:spcPct val="150000"/>
                        </a:lnSpc>
                        <a:spcAft>
                          <a:spcPts val="0"/>
                        </a:spcAft>
                      </a:pPr>
                      <a:r>
                        <a:rPr lang="en-GB" sz="1200" b="1" dirty="0">
                          <a:effectLst/>
                          <a:latin typeface="Arial" panose="020B0604020202020204" pitchFamily="34" charset="0"/>
                          <a:cs typeface="Arial" panose="020B0604020202020204" pitchFamily="34" charset="0"/>
                        </a:rPr>
                        <a:t>2013</a:t>
                      </a:r>
                      <a:endParaRPr lang="en-GB" sz="1200" b="1" dirty="0">
                        <a:effectLst/>
                        <a:latin typeface="Arial" panose="020B0604020202020204" pitchFamily="34" charset="0"/>
                        <a:ea typeface="MS Gothic" panose="020B0609070205080204" pitchFamily="49" charset="-128"/>
                        <a:cs typeface="Arial" panose="020B0604020202020204" pitchFamily="34" charset="0"/>
                      </a:endParaRPr>
                    </a:p>
                  </a:txBody>
                  <a:tcPr marL="68580" marR="68580" marT="36195" marB="36195" anchor="ctr"/>
                </a:tc>
                <a:tc>
                  <a:txBody>
                    <a:bodyPr/>
                    <a:lstStyle/>
                    <a:p>
                      <a:pPr algn="ctr">
                        <a:lnSpc>
                          <a:spcPct val="150000"/>
                        </a:lnSpc>
                        <a:spcAft>
                          <a:spcPts val="0"/>
                        </a:spcAft>
                      </a:pPr>
                      <a:r>
                        <a:rPr lang="en-GB" sz="1200" b="1" dirty="0">
                          <a:effectLst/>
                          <a:latin typeface="Arial" panose="020B0604020202020204" pitchFamily="34" charset="0"/>
                          <a:cs typeface="Arial" panose="020B0604020202020204" pitchFamily="34" charset="0"/>
                        </a:rPr>
                        <a:t>2014</a:t>
                      </a:r>
                      <a:endParaRPr lang="en-GB" sz="1200" b="1" dirty="0">
                        <a:effectLst/>
                        <a:latin typeface="Arial" panose="020B0604020202020204" pitchFamily="34" charset="0"/>
                        <a:ea typeface="MS Gothic" panose="020B0609070205080204" pitchFamily="49" charset="-128"/>
                        <a:cs typeface="Arial" panose="020B0604020202020204" pitchFamily="34" charset="0"/>
                      </a:endParaRPr>
                    </a:p>
                  </a:txBody>
                  <a:tcPr marL="68580" marR="68580" marT="36195" marB="36195" anchor="ctr"/>
                </a:tc>
                <a:tc>
                  <a:txBody>
                    <a:bodyPr/>
                    <a:lstStyle/>
                    <a:p>
                      <a:pPr algn="ctr">
                        <a:lnSpc>
                          <a:spcPct val="150000"/>
                        </a:lnSpc>
                        <a:spcAft>
                          <a:spcPts val="0"/>
                        </a:spcAft>
                      </a:pPr>
                      <a:r>
                        <a:rPr lang="en-GB" sz="1200" b="1" dirty="0">
                          <a:effectLst/>
                          <a:latin typeface="Arial" panose="020B0604020202020204" pitchFamily="34" charset="0"/>
                          <a:cs typeface="Arial" panose="020B0604020202020204" pitchFamily="34" charset="0"/>
                        </a:rPr>
                        <a:t>2015</a:t>
                      </a:r>
                      <a:endParaRPr lang="en-GB" sz="1200" b="1" dirty="0">
                        <a:effectLst/>
                        <a:latin typeface="Arial" panose="020B0604020202020204" pitchFamily="34" charset="0"/>
                        <a:ea typeface="MS Gothic" panose="020B0609070205080204" pitchFamily="49" charset="-128"/>
                        <a:cs typeface="Arial" panose="020B0604020202020204" pitchFamily="34" charset="0"/>
                      </a:endParaRPr>
                    </a:p>
                  </a:txBody>
                  <a:tcPr marL="68580" marR="68580" marT="36195" marB="36195" anchor="ctr"/>
                </a:tc>
                <a:tc>
                  <a:txBody>
                    <a:bodyPr/>
                    <a:lstStyle/>
                    <a:p>
                      <a:pPr algn="ctr">
                        <a:lnSpc>
                          <a:spcPct val="150000"/>
                        </a:lnSpc>
                        <a:spcAft>
                          <a:spcPts val="0"/>
                        </a:spcAft>
                      </a:pPr>
                      <a:r>
                        <a:rPr lang="en-GB" sz="1200" b="1" dirty="0">
                          <a:effectLst/>
                          <a:latin typeface="Arial" panose="020B0604020202020204" pitchFamily="34" charset="0"/>
                          <a:cs typeface="Arial" panose="020B0604020202020204" pitchFamily="34" charset="0"/>
                        </a:rPr>
                        <a:t>2016</a:t>
                      </a:r>
                      <a:endParaRPr lang="en-GB" sz="1200" b="1" dirty="0">
                        <a:effectLst/>
                        <a:latin typeface="Arial" panose="020B0604020202020204" pitchFamily="34" charset="0"/>
                        <a:ea typeface="MS Gothic" panose="020B0609070205080204" pitchFamily="49" charset="-128"/>
                        <a:cs typeface="Arial" panose="020B0604020202020204" pitchFamily="34" charset="0"/>
                      </a:endParaRPr>
                    </a:p>
                  </a:txBody>
                  <a:tcPr marL="68580" marR="68580" marT="36195" marB="36195" anchor="ctr"/>
                </a:tc>
                <a:tc>
                  <a:txBody>
                    <a:bodyPr/>
                    <a:lstStyle/>
                    <a:p>
                      <a:pPr algn="ctr">
                        <a:lnSpc>
                          <a:spcPct val="150000"/>
                        </a:lnSpc>
                        <a:spcAft>
                          <a:spcPts val="0"/>
                        </a:spcAft>
                      </a:pPr>
                      <a:r>
                        <a:rPr lang="en-GB" sz="1200" b="1" dirty="0">
                          <a:effectLst/>
                          <a:latin typeface="Arial" panose="020B0604020202020204" pitchFamily="34" charset="0"/>
                          <a:cs typeface="Arial" panose="020B0604020202020204" pitchFamily="34" charset="0"/>
                        </a:rPr>
                        <a:t>2017</a:t>
                      </a:r>
                      <a:endParaRPr lang="en-GB" sz="1200" b="1" dirty="0">
                        <a:effectLst/>
                        <a:latin typeface="Arial" panose="020B0604020202020204" pitchFamily="34" charset="0"/>
                        <a:ea typeface="MS Gothic" panose="020B0609070205080204" pitchFamily="49" charset="-128"/>
                        <a:cs typeface="Arial" panose="020B0604020202020204" pitchFamily="34" charset="0"/>
                      </a:endParaRPr>
                    </a:p>
                  </a:txBody>
                  <a:tcPr marL="68580" marR="68580" marT="36195" marB="36195" anchor="ctr"/>
                </a:tc>
                <a:tc>
                  <a:txBody>
                    <a:bodyPr/>
                    <a:lstStyle/>
                    <a:p>
                      <a:pPr algn="ctr">
                        <a:lnSpc>
                          <a:spcPct val="150000"/>
                        </a:lnSpc>
                        <a:spcAft>
                          <a:spcPts val="0"/>
                        </a:spcAft>
                      </a:pPr>
                      <a:r>
                        <a:rPr lang="en-GB" sz="1200" b="1" dirty="0">
                          <a:effectLst/>
                          <a:latin typeface="Arial" panose="020B0604020202020204" pitchFamily="34" charset="0"/>
                          <a:cs typeface="Arial" panose="020B0604020202020204" pitchFamily="34" charset="0"/>
                        </a:rPr>
                        <a:t>2018</a:t>
                      </a:r>
                      <a:endParaRPr lang="en-GB" sz="1200" b="1" dirty="0">
                        <a:effectLst/>
                        <a:latin typeface="Arial" panose="020B0604020202020204" pitchFamily="34" charset="0"/>
                        <a:ea typeface="MS Gothic" panose="020B0609070205080204" pitchFamily="49" charset="-128"/>
                        <a:cs typeface="Arial" panose="020B0604020202020204" pitchFamily="34" charset="0"/>
                      </a:endParaRPr>
                    </a:p>
                  </a:txBody>
                  <a:tcPr marL="68580" marR="68580" marT="36195" marB="36195" anchor="ctr"/>
                </a:tc>
                <a:tc>
                  <a:txBody>
                    <a:bodyPr/>
                    <a:lstStyle/>
                    <a:p>
                      <a:pPr algn="ctr">
                        <a:lnSpc>
                          <a:spcPct val="150000"/>
                        </a:lnSpc>
                        <a:spcAft>
                          <a:spcPts val="0"/>
                        </a:spcAft>
                      </a:pPr>
                      <a:r>
                        <a:rPr lang="en-GB" sz="1200" b="1" dirty="0">
                          <a:effectLst/>
                          <a:latin typeface="Arial" panose="020B0604020202020204" pitchFamily="34" charset="0"/>
                          <a:cs typeface="Arial" panose="020B0604020202020204" pitchFamily="34" charset="0"/>
                        </a:rPr>
                        <a:t>2019</a:t>
                      </a:r>
                      <a:endParaRPr lang="en-GB" sz="1200" b="1" dirty="0">
                        <a:effectLst/>
                        <a:latin typeface="Arial" panose="020B0604020202020204" pitchFamily="34" charset="0"/>
                        <a:ea typeface="MS Gothic" panose="020B0609070205080204" pitchFamily="49" charset="-128"/>
                        <a:cs typeface="Arial" panose="020B0604020202020204" pitchFamily="34" charset="0"/>
                      </a:endParaRPr>
                    </a:p>
                  </a:txBody>
                  <a:tcPr marL="68580" marR="68580" marT="36195" marB="36195" anchor="ctr"/>
                </a:tc>
                <a:tc>
                  <a:txBody>
                    <a:bodyPr/>
                    <a:lstStyle/>
                    <a:p>
                      <a:pPr algn="ctr">
                        <a:lnSpc>
                          <a:spcPct val="150000"/>
                        </a:lnSpc>
                        <a:spcAft>
                          <a:spcPts val="0"/>
                        </a:spcAft>
                      </a:pPr>
                      <a:r>
                        <a:rPr lang="en-GB" sz="1200" b="1" dirty="0">
                          <a:effectLst/>
                          <a:latin typeface="Arial" panose="020B0604020202020204" pitchFamily="34" charset="0"/>
                          <a:cs typeface="Arial" panose="020B0604020202020204" pitchFamily="34" charset="0"/>
                        </a:rPr>
                        <a:t>2020</a:t>
                      </a:r>
                      <a:endParaRPr lang="en-GB" sz="1200" b="1" dirty="0">
                        <a:effectLst/>
                        <a:latin typeface="Arial" panose="020B0604020202020204" pitchFamily="34" charset="0"/>
                        <a:ea typeface="MS Gothic" panose="020B0609070205080204" pitchFamily="49" charset="-128"/>
                        <a:cs typeface="Arial" panose="020B0604020202020204" pitchFamily="34" charset="0"/>
                      </a:endParaRPr>
                    </a:p>
                  </a:txBody>
                  <a:tcPr marL="68580" marR="68580" marT="36195" marB="36195" anchor="ctr"/>
                </a:tc>
                <a:tc>
                  <a:txBody>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GB" sz="1200" b="1"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2021</a:t>
                      </a:r>
                      <a:endParaRPr kumimoji="0" lang="en-GB" sz="1200" b="1" i="0" u="none" strike="noStrike" kern="1200" cap="none" spc="0" normalizeH="0" baseline="0" noProof="0" dirty="0">
                        <a:ln>
                          <a:noFill/>
                        </a:ln>
                        <a:solidFill>
                          <a:srgbClr val="000000"/>
                        </a:solidFill>
                        <a:effectLst/>
                        <a:uLnTx/>
                        <a:uFillTx/>
                        <a:latin typeface="Arial" panose="020B0604020202020204" pitchFamily="34" charset="0"/>
                        <a:ea typeface="MS Gothic" panose="020B0609070205080204" pitchFamily="49" charset="-128"/>
                        <a:cs typeface="Arial" panose="020B0604020202020204" pitchFamily="34" charset="0"/>
                      </a:endParaRPr>
                    </a:p>
                  </a:txBody>
                  <a:tcPr marL="68580" marR="68580" marT="36195" marB="36195" anchor="ctr"/>
                </a:tc>
                <a:tc>
                  <a:txBody>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000000"/>
                          </a:solidFill>
                          <a:effectLst/>
                          <a:uLnTx/>
                          <a:uFillTx/>
                          <a:latin typeface="Arial" panose="020B0604020202020204" pitchFamily="34" charset="0"/>
                          <a:ea typeface="MS Gothic" panose="020B0609070205080204" pitchFamily="49" charset="-128"/>
                          <a:cs typeface="Arial" panose="020B0604020202020204" pitchFamily="34" charset="0"/>
                        </a:rPr>
                        <a:t>2022</a:t>
                      </a:r>
                      <a:endParaRPr kumimoji="0" lang="en-GB" sz="1200" b="1" i="0" u="none" strike="noStrike" kern="1200" cap="none" spc="0" normalizeH="0" baseline="0" noProof="0" dirty="0">
                        <a:ln>
                          <a:noFill/>
                        </a:ln>
                        <a:solidFill>
                          <a:srgbClr val="000000"/>
                        </a:solidFill>
                        <a:effectLst/>
                        <a:uLnTx/>
                        <a:uFillTx/>
                        <a:latin typeface="Arial" panose="020B0604020202020204" pitchFamily="34" charset="0"/>
                        <a:ea typeface="MS Gothic" panose="020B0609070205080204" pitchFamily="49" charset="-128"/>
                        <a:cs typeface="Arial" panose="020B0604020202020204" pitchFamily="34" charset="0"/>
                      </a:endParaRPr>
                    </a:p>
                  </a:txBody>
                  <a:tcPr marL="68580" marR="68580" marT="36195" marB="36195" anchor="ctr"/>
                </a:tc>
                <a:extLst>
                  <a:ext uri="{0D108BD9-81ED-4DB2-BD59-A6C34878D82A}">
                    <a16:rowId xmlns:a16="http://schemas.microsoft.com/office/drawing/2014/main" val="276783557"/>
                  </a:ext>
                </a:extLst>
              </a:tr>
              <a:tr h="776626">
                <a:tc>
                  <a:txBody>
                    <a:bodyPr/>
                    <a:lstStyle/>
                    <a:p>
                      <a:pPr algn="just">
                        <a:lnSpc>
                          <a:spcPct val="150000"/>
                        </a:lnSpc>
                        <a:spcAft>
                          <a:spcPts val="0"/>
                        </a:spcAft>
                      </a:pPr>
                      <a:r>
                        <a:rPr lang="en-GB" sz="1200" b="1" dirty="0">
                          <a:effectLst/>
                          <a:latin typeface="Arial" panose="020B0604020202020204" pitchFamily="34" charset="0"/>
                          <a:cs typeface="Arial" panose="020B0604020202020204" pitchFamily="34" charset="0"/>
                        </a:rPr>
                        <a:t>Centres</a:t>
                      </a:r>
                      <a:endParaRPr lang="en-GB" sz="1200" b="1" dirty="0">
                        <a:effectLst/>
                        <a:latin typeface="Arial" panose="020B0604020202020204" pitchFamily="34" charset="0"/>
                        <a:ea typeface="MS Gothic" panose="020B0609070205080204" pitchFamily="49" charset="-128"/>
                        <a:cs typeface="Arial" panose="020B0604020202020204" pitchFamily="34" charset="0"/>
                      </a:endParaRPr>
                    </a:p>
                  </a:txBody>
                  <a:tcPr marL="68580" marR="68580" marT="36195" marB="36195" anchor="ctr"/>
                </a:tc>
                <a:tc>
                  <a:txBody>
                    <a:bodyPr/>
                    <a:lstStyle/>
                    <a:p>
                      <a:pPr algn="ctr">
                        <a:lnSpc>
                          <a:spcPct val="150000"/>
                        </a:lnSpc>
                        <a:spcAft>
                          <a:spcPts val="0"/>
                        </a:spcAft>
                      </a:pPr>
                      <a:r>
                        <a:rPr lang="en-GB" sz="1200" dirty="0">
                          <a:effectLst/>
                          <a:latin typeface="Arial" panose="020B0604020202020204" pitchFamily="34" charset="0"/>
                          <a:cs typeface="Arial" panose="020B0604020202020204" pitchFamily="34" charset="0"/>
                        </a:rPr>
                        <a:t>42</a:t>
                      </a:r>
                      <a:endParaRPr lang="en-GB" sz="1200" dirty="0">
                        <a:effectLst/>
                        <a:latin typeface="Arial" panose="020B0604020202020204" pitchFamily="34" charset="0"/>
                        <a:ea typeface="MS Gothic" panose="020B0609070205080204" pitchFamily="49" charset="-128"/>
                        <a:cs typeface="Arial" panose="020B0604020202020204" pitchFamily="34" charset="0"/>
                      </a:endParaRPr>
                    </a:p>
                  </a:txBody>
                  <a:tcPr marL="68580" marR="68580" marT="36195" marB="36195" anchor="ctr"/>
                </a:tc>
                <a:tc>
                  <a:txBody>
                    <a:bodyPr/>
                    <a:lstStyle/>
                    <a:p>
                      <a:pPr algn="ctr">
                        <a:lnSpc>
                          <a:spcPct val="150000"/>
                        </a:lnSpc>
                        <a:spcAft>
                          <a:spcPts val="0"/>
                        </a:spcAft>
                      </a:pPr>
                      <a:r>
                        <a:rPr lang="en-GB" sz="1200" dirty="0">
                          <a:effectLst/>
                          <a:latin typeface="Arial" panose="020B0604020202020204" pitchFamily="34" charset="0"/>
                          <a:cs typeface="Arial" panose="020B0604020202020204" pitchFamily="34" charset="0"/>
                        </a:rPr>
                        <a:t>49</a:t>
                      </a:r>
                      <a:endParaRPr lang="en-GB" sz="1200" dirty="0">
                        <a:effectLst/>
                        <a:latin typeface="Arial" panose="020B0604020202020204" pitchFamily="34" charset="0"/>
                        <a:ea typeface="MS Gothic" panose="020B0609070205080204" pitchFamily="49" charset="-128"/>
                        <a:cs typeface="Arial" panose="020B0604020202020204" pitchFamily="34" charset="0"/>
                      </a:endParaRPr>
                    </a:p>
                  </a:txBody>
                  <a:tcPr marL="68580" marR="68580" marT="36195" marB="36195" anchor="ctr"/>
                </a:tc>
                <a:tc>
                  <a:txBody>
                    <a:bodyPr/>
                    <a:lstStyle/>
                    <a:p>
                      <a:pPr algn="ctr">
                        <a:lnSpc>
                          <a:spcPct val="150000"/>
                        </a:lnSpc>
                        <a:spcAft>
                          <a:spcPts val="0"/>
                        </a:spcAft>
                      </a:pPr>
                      <a:r>
                        <a:rPr lang="en-GB" sz="1200" dirty="0">
                          <a:effectLst/>
                          <a:latin typeface="Arial" panose="020B0604020202020204" pitchFamily="34" charset="0"/>
                          <a:cs typeface="Arial" panose="020B0604020202020204" pitchFamily="34" charset="0"/>
                        </a:rPr>
                        <a:t>50</a:t>
                      </a:r>
                      <a:endParaRPr lang="en-GB" sz="1200" dirty="0">
                        <a:effectLst/>
                        <a:latin typeface="Arial" panose="020B0604020202020204" pitchFamily="34" charset="0"/>
                        <a:ea typeface="MS Gothic" panose="020B0609070205080204" pitchFamily="49" charset="-128"/>
                        <a:cs typeface="Arial" panose="020B0604020202020204" pitchFamily="34" charset="0"/>
                      </a:endParaRPr>
                    </a:p>
                  </a:txBody>
                  <a:tcPr marL="68580" marR="68580" marT="36195" marB="36195" anchor="ctr"/>
                </a:tc>
                <a:tc>
                  <a:txBody>
                    <a:bodyPr/>
                    <a:lstStyle/>
                    <a:p>
                      <a:pPr algn="ctr">
                        <a:lnSpc>
                          <a:spcPct val="150000"/>
                        </a:lnSpc>
                        <a:spcAft>
                          <a:spcPts val="0"/>
                        </a:spcAft>
                      </a:pPr>
                      <a:r>
                        <a:rPr lang="en-GB" sz="1200" dirty="0">
                          <a:effectLst/>
                          <a:latin typeface="Arial" panose="020B0604020202020204" pitchFamily="34" charset="0"/>
                          <a:cs typeface="Arial" panose="020B0604020202020204" pitchFamily="34" charset="0"/>
                        </a:rPr>
                        <a:t>54</a:t>
                      </a:r>
                      <a:endParaRPr lang="en-GB" sz="1200" dirty="0">
                        <a:effectLst/>
                        <a:latin typeface="Arial" panose="020B0604020202020204" pitchFamily="34" charset="0"/>
                        <a:ea typeface="MS Gothic" panose="020B0609070205080204" pitchFamily="49" charset="-128"/>
                        <a:cs typeface="Arial" panose="020B0604020202020204" pitchFamily="34" charset="0"/>
                      </a:endParaRPr>
                    </a:p>
                  </a:txBody>
                  <a:tcPr marL="68580" marR="68580" marT="36195" marB="36195" anchor="ctr"/>
                </a:tc>
                <a:tc>
                  <a:txBody>
                    <a:bodyPr/>
                    <a:lstStyle/>
                    <a:p>
                      <a:pPr algn="ctr">
                        <a:lnSpc>
                          <a:spcPct val="150000"/>
                        </a:lnSpc>
                        <a:spcAft>
                          <a:spcPts val="0"/>
                        </a:spcAft>
                      </a:pPr>
                      <a:r>
                        <a:rPr lang="en-GB" sz="1200" dirty="0">
                          <a:effectLst/>
                          <a:latin typeface="Arial" panose="020B0604020202020204" pitchFamily="34" charset="0"/>
                          <a:cs typeface="Arial" panose="020B0604020202020204" pitchFamily="34" charset="0"/>
                        </a:rPr>
                        <a:t>58</a:t>
                      </a:r>
                      <a:endParaRPr lang="en-GB" sz="1200" dirty="0">
                        <a:effectLst/>
                        <a:latin typeface="Arial" panose="020B0604020202020204" pitchFamily="34" charset="0"/>
                        <a:ea typeface="MS Gothic" panose="020B0609070205080204" pitchFamily="49" charset="-128"/>
                        <a:cs typeface="Arial" panose="020B0604020202020204" pitchFamily="34" charset="0"/>
                      </a:endParaRPr>
                    </a:p>
                  </a:txBody>
                  <a:tcPr marL="68580" marR="68580" marT="36195" marB="36195" anchor="ctr"/>
                </a:tc>
                <a:tc>
                  <a:txBody>
                    <a:bodyPr/>
                    <a:lstStyle/>
                    <a:p>
                      <a:pPr algn="ctr">
                        <a:lnSpc>
                          <a:spcPct val="150000"/>
                        </a:lnSpc>
                        <a:spcAft>
                          <a:spcPts val="0"/>
                        </a:spcAft>
                      </a:pPr>
                      <a:r>
                        <a:rPr lang="en-GB" sz="1200" dirty="0">
                          <a:effectLst/>
                          <a:latin typeface="Arial" panose="020B0604020202020204" pitchFamily="34" charset="0"/>
                          <a:cs typeface="Arial" panose="020B0604020202020204" pitchFamily="34" charset="0"/>
                        </a:rPr>
                        <a:t>71</a:t>
                      </a:r>
                      <a:endParaRPr lang="en-GB" sz="1200" dirty="0">
                        <a:effectLst/>
                        <a:latin typeface="Arial" panose="020B0604020202020204" pitchFamily="34" charset="0"/>
                        <a:ea typeface="MS Gothic" panose="020B0609070205080204" pitchFamily="49" charset="-128"/>
                        <a:cs typeface="Arial" panose="020B0604020202020204" pitchFamily="34" charset="0"/>
                      </a:endParaRPr>
                    </a:p>
                  </a:txBody>
                  <a:tcPr marL="68580" marR="68580" marT="36195" marB="36195" anchor="ctr"/>
                </a:tc>
                <a:tc>
                  <a:txBody>
                    <a:bodyPr/>
                    <a:lstStyle/>
                    <a:p>
                      <a:pPr algn="ctr">
                        <a:lnSpc>
                          <a:spcPct val="150000"/>
                        </a:lnSpc>
                        <a:spcAft>
                          <a:spcPts val="0"/>
                        </a:spcAft>
                      </a:pPr>
                      <a:r>
                        <a:rPr lang="en-GB" sz="1200" dirty="0">
                          <a:effectLst/>
                          <a:latin typeface="Arial" panose="020B0604020202020204" pitchFamily="34" charset="0"/>
                          <a:cs typeface="Arial" panose="020B0604020202020204" pitchFamily="34" charset="0"/>
                        </a:rPr>
                        <a:t>93</a:t>
                      </a:r>
                      <a:endParaRPr lang="en-GB" sz="1200" dirty="0">
                        <a:effectLst/>
                        <a:latin typeface="Arial" panose="020B0604020202020204" pitchFamily="34" charset="0"/>
                        <a:ea typeface="MS Gothic" panose="020B0609070205080204" pitchFamily="49" charset="-128"/>
                        <a:cs typeface="Arial" panose="020B0604020202020204" pitchFamily="34" charset="0"/>
                      </a:endParaRPr>
                    </a:p>
                  </a:txBody>
                  <a:tcPr marL="68580" marR="68580" marT="36195" marB="36195" anchor="ctr"/>
                </a:tc>
                <a:tc>
                  <a:txBody>
                    <a:bodyPr/>
                    <a:lstStyle/>
                    <a:p>
                      <a:pPr algn="ctr">
                        <a:lnSpc>
                          <a:spcPct val="150000"/>
                        </a:lnSpc>
                        <a:spcAft>
                          <a:spcPts val="0"/>
                        </a:spcAft>
                      </a:pPr>
                      <a:r>
                        <a:rPr lang="en-GB" sz="1200" dirty="0">
                          <a:effectLst/>
                          <a:latin typeface="Arial" panose="020B0604020202020204" pitchFamily="34" charset="0"/>
                          <a:cs typeface="Arial" panose="020B0604020202020204" pitchFamily="34" charset="0"/>
                        </a:rPr>
                        <a:t>103</a:t>
                      </a:r>
                      <a:endParaRPr lang="en-GB" sz="1200" dirty="0">
                        <a:effectLst/>
                        <a:latin typeface="Arial" panose="020B0604020202020204" pitchFamily="34" charset="0"/>
                        <a:ea typeface="MS Gothic" panose="020B0609070205080204" pitchFamily="49" charset="-128"/>
                        <a:cs typeface="Arial" panose="020B0604020202020204" pitchFamily="34" charset="0"/>
                      </a:endParaRPr>
                    </a:p>
                  </a:txBody>
                  <a:tcPr marL="68580" marR="68580" marT="36195" marB="36195" anchor="ctr"/>
                </a:tc>
                <a:tc>
                  <a:txBody>
                    <a:bodyPr/>
                    <a:lstStyle/>
                    <a:p>
                      <a:pPr algn="ctr">
                        <a:lnSpc>
                          <a:spcPct val="150000"/>
                        </a:lnSpc>
                        <a:spcAft>
                          <a:spcPts val="0"/>
                        </a:spcAft>
                      </a:pPr>
                      <a:r>
                        <a:rPr lang="en-GB" sz="1200" dirty="0">
                          <a:effectLst/>
                          <a:latin typeface="Arial" panose="020B0604020202020204" pitchFamily="34" charset="0"/>
                          <a:cs typeface="Arial" panose="020B0604020202020204" pitchFamily="34" charset="0"/>
                        </a:rPr>
                        <a:t>113</a:t>
                      </a:r>
                      <a:endParaRPr lang="en-GB" sz="1200" dirty="0">
                        <a:effectLst/>
                        <a:latin typeface="Arial" panose="020B0604020202020204" pitchFamily="34" charset="0"/>
                        <a:ea typeface="MS Gothic" panose="020B0609070205080204" pitchFamily="49" charset="-128"/>
                        <a:cs typeface="Arial" panose="020B0604020202020204" pitchFamily="34" charset="0"/>
                      </a:endParaRPr>
                    </a:p>
                  </a:txBody>
                  <a:tcPr marL="68580" marR="68580" marT="36195" marB="36195" anchor="ctr"/>
                </a:tc>
                <a:tc>
                  <a:txBody>
                    <a:bodyPr/>
                    <a:lstStyle/>
                    <a:p>
                      <a:pPr algn="ctr">
                        <a:lnSpc>
                          <a:spcPct val="150000"/>
                        </a:lnSpc>
                        <a:spcAft>
                          <a:spcPts val="0"/>
                        </a:spcAft>
                      </a:pPr>
                      <a:r>
                        <a:rPr lang="en-GB" sz="1200" dirty="0">
                          <a:effectLst/>
                          <a:latin typeface="Arial" panose="020B0604020202020204" pitchFamily="34" charset="0"/>
                          <a:cs typeface="Arial" panose="020B0604020202020204" pitchFamily="34" charset="0"/>
                        </a:rPr>
                        <a:t>125</a:t>
                      </a:r>
                      <a:endParaRPr lang="en-GB" sz="1200" dirty="0">
                        <a:effectLst/>
                        <a:latin typeface="Arial" panose="020B0604020202020204" pitchFamily="34" charset="0"/>
                        <a:ea typeface="MS Gothic" panose="020B0609070205080204" pitchFamily="49" charset="-128"/>
                        <a:cs typeface="Arial" panose="020B0604020202020204" pitchFamily="34" charset="0"/>
                      </a:endParaRPr>
                    </a:p>
                  </a:txBody>
                  <a:tcPr marL="68580" marR="68580" marT="36195" marB="36195" anchor="ctr"/>
                </a:tc>
                <a:tc>
                  <a:txBody>
                    <a:bodyPr/>
                    <a:lstStyle/>
                    <a:p>
                      <a:pPr algn="ctr">
                        <a:lnSpc>
                          <a:spcPct val="150000"/>
                        </a:lnSpc>
                        <a:spcAft>
                          <a:spcPts val="0"/>
                        </a:spcAft>
                      </a:pPr>
                      <a:r>
                        <a:rPr lang="en-GB" sz="1200" dirty="0">
                          <a:effectLst/>
                          <a:latin typeface="Arial" panose="020B0604020202020204" pitchFamily="34" charset="0"/>
                          <a:cs typeface="Arial" panose="020B0604020202020204" pitchFamily="34" charset="0"/>
                        </a:rPr>
                        <a:t>135</a:t>
                      </a:r>
                      <a:endParaRPr lang="en-GB" sz="1200" dirty="0">
                        <a:effectLst/>
                        <a:latin typeface="Arial" panose="020B0604020202020204" pitchFamily="34" charset="0"/>
                        <a:ea typeface="MS Gothic" panose="020B0609070205080204" pitchFamily="49" charset="-128"/>
                        <a:cs typeface="Arial" panose="020B0604020202020204" pitchFamily="34" charset="0"/>
                      </a:endParaRPr>
                    </a:p>
                  </a:txBody>
                  <a:tcPr marL="68580" marR="68580" marT="36195" marB="36195" anchor="ctr"/>
                </a:tc>
                <a:tc>
                  <a:txBody>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162</a:t>
                      </a:r>
                      <a:endParaRPr kumimoji="0" lang="en-GB" sz="1200" b="0" i="0" u="none" strike="noStrike" kern="1200" cap="none" spc="0" normalizeH="0" baseline="0" noProof="0" dirty="0">
                        <a:ln>
                          <a:noFill/>
                        </a:ln>
                        <a:solidFill>
                          <a:srgbClr val="000000"/>
                        </a:solidFill>
                        <a:effectLst/>
                        <a:uLnTx/>
                        <a:uFillTx/>
                        <a:latin typeface="Arial" panose="020B0604020202020204" pitchFamily="34" charset="0"/>
                        <a:ea typeface="MS Gothic" panose="020B0609070205080204" pitchFamily="49" charset="-128"/>
                        <a:cs typeface="Arial" panose="020B0604020202020204" pitchFamily="34" charset="0"/>
                      </a:endParaRPr>
                    </a:p>
                  </a:txBody>
                  <a:tcPr marL="68580" marR="68580" marT="36195" marB="36195" anchor="ctr"/>
                </a:tc>
                <a:tc>
                  <a:txBody>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MS Gothic" panose="020B0609070205080204" pitchFamily="49" charset="-128"/>
                          <a:cs typeface="Arial" panose="020B0604020202020204" pitchFamily="34" charset="0"/>
                        </a:rPr>
                        <a:t>177</a:t>
                      </a:r>
                      <a:endParaRPr kumimoji="0" lang="en-GB" sz="1200" b="0" i="0" u="none" strike="noStrike" kern="1200" cap="none" spc="0" normalizeH="0" baseline="0" noProof="0" dirty="0">
                        <a:ln>
                          <a:noFill/>
                        </a:ln>
                        <a:solidFill>
                          <a:srgbClr val="000000"/>
                        </a:solidFill>
                        <a:effectLst/>
                        <a:uLnTx/>
                        <a:uFillTx/>
                        <a:latin typeface="Arial" panose="020B0604020202020204" pitchFamily="34" charset="0"/>
                        <a:ea typeface="MS Gothic" panose="020B0609070205080204" pitchFamily="49" charset="-128"/>
                        <a:cs typeface="Arial" panose="020B0604020202020204" pitchFamily="34" charset="0"/>
                      </a:endParaRPr>
                    </a:p>
                  </a:txBody>
                  <a:tcPr marL="68580" marR="68580" marT="36195" marB="36195" anchor="ctr"/>
                </a:tc>
                <a:extLst>
                  <a:ext uri="{0D108BD9-81ED-4DB2-BD59-A6C34878D82A}">
                    <a16:rowId xmlns:a16="http://schemas.microsoft.com/office/drawing/2014/main" val="906319459"/>
                  </a:ext>
                </a:extLst>
              </a:tr>
              <a:tr h="776626">
                <a:tc>
                  <a:txBody>
                    <a:bodyPr/>
                    <a:lstStyle/>
                    <a:p>
                      <a:pPr algn="just">
                        <a:lnSpc>
                          <a:spcPct val="150000"/>
                        </a:lnSpc>
                        <a:spcAft>
                          <a:spcPts val="0"/>
                        </a:spcAft>
                      </a:pPr>
                      <a:r>
                        <a:rPr lang="en-GB" sz="1200" b="1" dirty="0">
                          <a:effectLst/>
                          <a:latin typeface="Arial" panose="020B0604020202020204" pitchFamily="34" charset="0"/>
                          <a:cs typeface="Arial" panose="020B0604020202020204" pitchFamily="34" charset="0"/>
                        </a:rPr>
                        <a:t>Eligible operations</a:t>
                      </a:r>
                      <a:endParaRPr lang="en-GB" sz="1200" b="1" dirty="0">
                        <a:effectLst/>
                        <a:latin typeface="Arial" panose="020B0604020202020204" pitchFamily="34" charset="0"/>
                        <a:ea typeface="MS Gothic" panose="020B0609070205080204" pitchFamily="49" charset="-128"/>
                        <a:cs typeface="Arial" panose="020B0604020202020204" pitchFamily="34" charset="0"/>
                      </a:endParaRPr>
                    </a:p>
                  </a:txBody>
                  <a:tcPr marL="68580" marR="68580" marT="36195" marB="36195" anchor="ctr"/>
                </a:tc>
                <a:tc>
                  <a:txBody>
                    <a:bodyPr/>
                    <a:lstStyle/>
                    <a:p>
                      <a:pPr algn="ctr">
                        <a:lnSpc>
                          <a:spcPct val="150000"/>
                        </a:lnSpc>
                        <a:spcAft>
                          <a:spcPts val="0"/>
                        </a:spcAft>
                      </a:pPr>
                      <a:r>
                        <a:rPr lang="en-GB" sz="1200" dirty="0">
                          <a:effectLst/>
                          <a:latin typeface="Arial" panose="020B0604020202020204" pitchFamily="34" charset="0"/>
                          <a:ea typeface="MS Gothic" panose="020B0609070205080204" pitchFamily="49" charset="-128"/>
                          <a:cs typeface="Arial" panose="020B0604020202020204" pitchFamily="34" charset="0"/>
                        </a:rPr>
                        <a:t>68,107</a:t>
                      </a:r>
                    </a:p>
                  </a:txBody>
                  <a:tcPr marL="68580" marR="68580" marT="36195" marB="36195" anchor="ctr"/>
                </a:tc>
                <a:tc>
                  <a:txBody>
                    <a:bodyPr/>
                    <a:lstStyle/>
                    <a:p>
                      <a:pPr algn="ctr">
                        <a:lnSpc>
                          <a:spcPct val="150000"/>
                        </a:lnSpc>
                        <a:spcAft>
                          <a:spcPts val="0"/>
                        </a:spcAft>
                      </a:pPr>
                      <a:r>
                        <a:rPr lang="en-GB" sz="1200" dirty="0">
                          <a:effectLst/>
                          <a:latin typeface="Arial" panose="020B0604020202020204" pitchFamily="34" charset="0"/>
                          <a:cs typeface="Arial" panose="020B0604020202020204" pitchFamily="34" charset="0"/>
                        </a:rPr>
                        <a:t>83,460</a:t>
                      </a:r>
                      <a:endParaRPr lang="en-GB" sz="1200" dirty="0">
                        <a:effectLst/>
                        <a:latin typeface="Arial" panose="020B0604020202020204" pitchFamily="34" charset="0"/>
                        <a:ea typeface="MS Gothic" panose="020B0609070205080204" pitchFamily="49" charset="-128"/>
                        <a:cs typeface="Arial" panose="020B0604020202020204" pitchFamily="34" charset="0"/>
                      </a:endParaRPr>
                    </a:p>
                  </a:txBody>
                  <a:tcPr marL="68580" marR="68580" marT="36195" marB="36195" anchor="ctr"/>
                </a:tc>
                <a:tc>
                  <a:txBody>
                    <a:bodyPr/>
                    <a:lstStyle/>
                    <a:p>
                      <a:pPr algn="ctr">
                        <a:lnSpc>
                          <a:spcPct val="150000"/>
                        </a:lnSpc>
                        <a:spcAft>
                          <a:spcPts val="0"/>
                        </a:spcAft>
                      </a:pPr>
                      <a:r>
                        <a:rPr lang="en-GB" sz="1200" dirty="0">
                          <a:effectLst/>
                          <a:latin typeface="Arial" panose="020B0604020202020204" pitchFamily="34" charset="0"/>
                          <a:cs typeface="Arial" panose="020B0604020202020204" pitchFamily="34" charset="0"/>
                        </a:rPr>
                        <a:t>102,440</a:t>
                      </a:r>
                      <a:endParaRPr lang="en-GB" sz="1200" dirty="0">
                        <a:effectLst/>
                        <a:latin typeface="Arial" panose="020B0604020202020204" pitchFamily="34" charset="0"/>
                        <a:ea typeface="MS Gothic" panose="020B0609070205080204" pitchFamily="49" charset="-128"/>
                        <a:cs typeface="Arial" panose="020B0604020202020204" pitchFamily="34" charset="0"/>
                      </a:endParaRPr>
                    </a:p>
                  </a:txBody>
                  <a:tcPr marL="68580" marR="68580" marT="36195" marB="36195" anchor="ctr"/>
                </a:tc>
                <a:tc>
                  <a:txBody>
                    <a:bodyPr/>
                    <a:lstStyle/>
                    <a:p>
                      <a:pPr algn="ctr">
                        <a:lnSpc>
                          <a:spcPct val="150000"/>
                        </a:lnSpc>
                        <a:spcAft>
                          <a:spcPts val="0"/>
                        </a:spcAft>
                      </a:pPr>
                      <a:r>
                        <a:rPr lang="en-GB" sz="1200" dirty="0">
                          <a:effectLst/>
                          <a:latin typeface="Arial" panose="020B0604020202020204" pitchFamily="34" charset="0"/>
                          <a:cs typeface="Arial" panose="020B0604020202020204" pitchFamily="34" charset="0"/>
                        </a:rPr>
                        <a:t>121,779</a:t>
                      </a:r>
                      <a:endParaRPr lang="en-GB" sz="1200" dirty="0">
                        <a:effectLst/>
                        <a:latin typeface="Arial" panose="020B0604020202020204" pitchFamily="34" charset="0"/>
                        <a:ea typeface="MS Gothic" panose="020B0609070205080204" pitchFamily="49" charset="-128"/>
                        <a:cs typeface="Arial" panose="020B0604020202020204" pitchFamily="34" charset="0"/>
                      </a:endParaRPr>
                    </a:p>
                  </a:txBody>
                  <a:tcPr marL="68580" marR="68580" marT="36195" marB="36195" anchor="ctr"/>
                </a:tc>
                <a:tc>
                  <a:txBody>
                    <a:bodyPr/>
                    <a:lstStyle/>
                    <a:p>
                      <a:pPr algn="ctr">
                        <a:lnSpc>
                          <a:spcPct val="150000"/>
                        </a:lnSpc>
                        <a:spcAft>
                          <a:spcPts val="0"/>
                        </a:spcAft>
                      </a:pPr>
                      <a:r>
                        <a:rPr lang="en-GB" sz="1200" dirty="0">
                          <a:effectLst/>
                          <a:latin typeface="Arial" panose="020B0604020202020204" pitchFamily="34" charset="0"/>
                          <a:cs typeface="Arial" panose="020B0604020202020204" pitchFamily="34" charset="0"/>
                        </a:rPr>
                        <a:t>135,924</a:t>
                      </a:r>
                      <a:endParaRPr lang="en-GB" sz="1200" dirty="0">
                        <a:effectLst/>
                        <a:latin typeface="Arial" panose="020B0604020202020204" pitchFamily="34" charset="0"/>
                        <a:ea typeface="MS Gothic" panose="020B0609070205080204" pitchFamily="49" charset="-128"/>
                        <a:cs typeface="Arial" panose="020B0604020202020204" pitchFamily="34" charset="0"/>
                      </a:endParaRPr>
                    </a:p>
                  </a:txBody>
                  <a:tcPr marL="68580" marR="68580" marT="36195" marB="36195" anchor="ctr"/>
                </a:tc>
                <a:tc>
                  <a:txBody>
                    <a:bodyPr/>
                    <a:lstStyle/>
                    <a:p>
                      <a:pPr algn="ctr">
                        <a:lnSpc>
                          <a:spcPct val="150000"/>
                        </a:lnSpc>
                        <a:spcAft>
                          <a:spcPts val="0"/>
                        </a:spcAft>
                      </a:pPr>
                      <a:r>
                        <a:rPr lang="en-GB" sz="1200" dirty="0">
                          <a:effectLst/>
                          <a:latin typeface="Arial" panose="020B0604020202020204" pitchFamily="34" charset="0"/>
                          <a:cs typeface="Arial" panose="020B0604020202020204" pitchFamily="34" charset="0"/>
                        </a:rPr>
                        <a:t>152,761</a:t>
                      </a:r>
                      <a:endParaRPr lang="en-GB" sz="1200" dirty="0">
                        <a:effectLst/>
                        <a:latin typeface="Arial" panose="020B0604020202020204" pitchFamily="34" charset="0"/>
                        <a:ea typeface="MS Gothic" panose="020B0609070205080204" pitchFamily="49" charset="-128"/>
                        <a:cs typeface="Arial" panose="020B0604020202020204" pitchFamily="34" charset="0"/>
                      </a:endParaRPr>
                    </a:p>
                  </a:txBody>
                  <a:tcPr marL="68580" marR="68580" marT="36195" marB="36195" anchor="ctr"/>
                </a:tc>
                <a:tc>
                  <a:txBody>
                    <a:bodyPr/>
                    <a:lstStyle/>
                    <a:p>
                      <a:pPr algn="ctr">
                        <a:lnSpc>
                          <a:spcPct val="150000"/>
                        </a:lnSpc>
                        <a:spcAft>
                          <a:spcPts val="0"/>
                        </a:spcAft>
                      </a:pPr>
                      <a:r>
                        <a:rPr lang="en-GB" sz="1200" dirty="0">
                          <a:effectLst/>
                          <a:latin typeface="Arial" panose="020B0604020202020204" pitchFamily="34" charset="0"/>
                          <a:cs typeface="Arial" panose="020B0604020202020204" pitchFamily="34" charset="0"/>
                        </a:rPr>
                        <a:t>193,189</a:t>
                      </a:r>
                      <a:endParaRPr lang="en-GB" sz="1200" dirty="0">
                        <a:effectLst/>
                        <a:latin typeface="Arial" panose="020B0604020202020204" pitchFamily="34" charset="0"/>
                        <a:ea typeface="MS Gothic" panose="020B0609070205080204" pitchFamily="49" charset="-128"/>
                        <a:cs typeface="Arial" panose="020B0604020202020204" pitchFamily="34" charset="0"/>
                      </a:endParaRPr>
                    </a:p>
                  </a:txBody>
                  <a:tcPr marL="68580" marR="68580" marT="36195" marB="36195" anchor="ctr"/>
                </a:tc>
                <a:tc>
                  <a:txBody>
                    <a:bodyPr/>
                    <a:lstStyle/>
                    <a:p>
                      <a:pPr algn="ctr">
                        <a:lnSpc>
                          <a:spcPct val="150000"/>
                        </a:lnSpc>
                        <a:spcAft>
                          <a:spcPts val="0"/>
                        </a:spcAft>
                      </a:pPr>
                      <a:r>
                        <a:rPr lang="en-GB" sz="1200" dirty="0">
                          <a:effectLst/>
                          <a:latin typeface="Arial" panose="020B0604020202020204" pitchFamily="34" charset="0"/>
                          <a:cs typeface="Arial" panose="020B0604020202020204" pitchFamily="34" charset="0"/>
                        </a:rPr>
                        <a:t>218,454</a:t>
                      </a:r>
                      <a:endParaRPr lang="en-GB" sz="1200" dirty="0">
                        <a:effectLst/>
                        <a:latin typeface="Arial" panose="020B0604020202020204" pitchFamily="34" charset="0"/>
                        <a:ea typeface="MS Gothic" panose="020B0609070205080204" pitchFamily="49" charset="-128"/>
                        <a:cs typeface="Arial" panose="020B0604020202020204" pitchFamily="34" charset="0"/>
                      </a:endParaRPr>
                    </a:p>
                  </a:txBody>
                  <a:tcPr marL="68580" marR="68580" marT="36195" marB="36195" anchor="ctr"/>
                </a:tc>
                <a:tc>
                  <a:txBody>
                    <a:bodyPr/>
                    <a:lstStyle/>
                    <a:p>
                      <a:pPr algn="ctr">
                        <a:lnSpc>
                          <a:spcPct val="150000"/>
                        </a:lnSpc>
                        <a:spcAft>
                          <a:spcPts val="0"/>
                        </a:spcAft>
                      </a:pPr>
                      <a:r>
                        <a:rPr lang="en-GB" sz="1200" dirty="0">
                          <a:effectLst/>
                          <a:latin typeface="Arial" panose="020B0604020202020204" pitchFamily="34" charset="0"/>
                          <a:cs typeface="Arial" panose="020B0604020202020204" pitchFamily="34" charset="0"/>
                        </a:rPr>
                        <a:t>249,311</a:t>
                      </a:r>
                      <a:endParaRPr lang="en-GB" sz="1200" dirty="0">
                        <a:effectLst/>
                        <a:latin typeface="Arial" panose="020B0604020202020204" pitchFamily="34" charset="0"/>
                        <a:ea typeface="MS Gothic" panose="020B0609070205080204" pitchFamily="49" charset="-128"/>
                        <a:cs typeface="Arial" panose="020B0604020202020204" pitchFamily="34" charset="0"/>
                      </a:endParaRPr>
                    </a:p>
                  </a:txBody>
                  <a:tcPr marL="68580" marR="68580" marT="36195" marB="36195" anchor="ctr"/>
                </a:tc>
                <a:tc>
                  <a:txBody>
                    <a:bodyPr/>
                    <a:lstStyle/>
                    <a:p>
                      <a:pPr algn="ctr">
                        <a:lnSpc>
                          <a:spcPct val="150000"/>
                        </a:lnSpc>
                        <a:spcAft>
                          <a:spcPts val="0"/>
                        </a:spcAft>
                      </a:pPr>
                      <a:r>
                        <a:rPr lang="en-GB" sz="1200" dirty="0">
                          <a:effectLst/>
                          <a:latin typeface="Arial" panose="020B0604020202020204" pitchFamily="34" charset="0"/>
                          <a:cs typeface="Arial" panose="020B0604020202020204" pitchFamily="34" charset="0"/>
                        </a:rPr>
                        <a:t>283,442</a:t>
                      </a:r>
                      <a:endParaRPr lang="en-GB" sz="1200" dirty="0">
                        <a:effectLst/>
                        <a:latin typeface="Arial" panose="020B0604020202020204" pitchFamily="34" charset="0"/>
                        <a:ea typeface="MS Gothic" panose="020B0609070205080204" pitchFamily="49" charset="-128"/>
                        <a:cs typeface="Arial" panose="020B0604020202020204" pitchFamily="34" charset="0"/>
                      </a:endParaRPr>
                    </a:p>
                  </a:txBody>
                  <a:tcPr marL="68580" marR="68580" marT="36195" marB="36195" anchor="ctr"/>
                </a:tc>
                <a:tc>
                  <a:txBody>
                    <a:bodyPr/>
                    <a:lstStyle/>
                    <a:p>
                      <a:pPr algn="ctr">
                        <a:lnSpc>
                          <a:spcPct val="150000"/>
                        </a:lnSpc>
                        <a:spcAft>
                          <a:spcPts val="0"/>
                        </a:spcAft>
                      </a:pPr>
                      <a:r>
                        <a:rPr lang="en-GB" sz="1200" dirty="0">
                          <a:effectLst/>
                          <a:latin typeface="Arial" panose="020B0604020202020204" pitchFamily="34" charset="0"/>
                          <a:cs typeface="Arial" panose="020B0604020202020204" pitchFamily="34" charset="0"/>
                        </a:rPr>
                        <a:t>176,398</a:t>
                      </a:r>
                      <a:endParaRPr lang="en-GB" sz="1200" dirty="0">
                        <a:effectLst/>
                        <a:latin typeface="Arial" panose="020B0604020202020204" pitchFamily="34" charset="0"/>
                        <a:ea typeface="MS Gothic" panose="020B0609070205080204" pitchFamily="49" charset="-128"/>
                        <a:cs typeface="Arial" panose="020B0604020202020204" pitchFamily="34" charset="0"/>
                      </a:endParaRPr>
                    </a:p>
                  </a:txBody>
                  <a:tcPr marL="68580" marR="68580" marT="36195" marB="36195" anchor="ctr"/>
                </a:tc>
                <a:tc>
                  <a:txBody>
                    <a:bodyPr/>
                    <a:lstStyle/>
                    <a:p>
                      <a:pPr marL="0" algn="ctr" defTabSz="914400" rtl="0" eaLnBrk="1" latinLnBrk="0" hangingPunct="1">
                        <a:lnSpc>
                          <a:spcPct val="150000"/>
                        </a:lnSpc>
                        <a:spcAft>
                          <a:spcPts val="0"/>
                        </a:spcAft>
                      </a:pPr>
                      <a:r>
                        <a:rPr lang="en-GB" sz="1200" kern="1200" dirty="0">
                          <a:solidFill>
                            <a:schemeClr val="dk1"/>
                          </a:solidFill>
                          <a:effectLst/>
                          <a:latin typeface="Arial" panose="020B0604020202020204" pitchFamily="34" charset="0"/>
                          <a:ea typeface="+mn-ea"/>
                          <a:cs typeface="Arial" panose="020B0604020202020204" pitchFamily="34" charset="0"/>
                        </a:rPr>
                        <a:t>377,366</a:t>
                      </a:r>
                    </a:p>
                  </a:txBody>
                  <a:tcPr marL="68580" marR="68580" marT="36195" marB="36195" anchor="ctr"/>
                </a:tc>
                <a:tc>
                  <a:txBody>
                    <a:bodyPr/>
                    <a:lstStyle/>
                    <a:p>
                      <a:pPr marL="0" algn="ctr" defTabSz="914400" rtl="0" eaLnBrk="1" latinLnBrk="0" hangingPunct="1">
                        <a:lnSpc>
                          <a:spcPct val="150000"/>
                        </a:lnSpc>
                        <a:spcAft>
                          <a:spcPts val="0"/>
                        </a:spcAft>
                      </a:pPr>
                      <a:r>
                        <a:rPr lang="en-US" sz="1200" kern="1200" dirty="0">
                          <a:solidFill>
                            <a:schemeClr val="dk1"/>
                          </a:solidFill>
                          <a:effectLst/>
                          <a:latin typeface="Arial" panose="020B0604020202020204" pitchFamily="34" charset="0"/>
                          <a:ea typeface="+mn-ea"/>
                          <a:cs typeface="Arial" panose="020B0604020202020204" pitchFamily="34" charset="0"/>
                        </a:rPr>
                        <a:t>481,530</a:t>
                      </a:r>
                      <a:endParaRPr lang="en-GB" sz="1200" kern="1200" dirty="0">
                        <a:solidFill>
                          <a:schemeClr val="dk1"/>
                        </a:solidFill>
                        <a:effectLst/>
                        <a:latin typeface="Arial" panose="020B0604020202020204" pitchFamily="34" charset="0"/>
                        <a:ea typeface="+mn-ea"/>
                        <a:cs typeface="Arial" panose="020B0604020202020204" pitchFamily="34" charset="0"/>
                      </a:endParaRPr>
                    </a:p>
                  </a:txBody>
                  <a:tcPr marL="68580" marR="68580" marT="36195" marB="36195" anchor="ctr"/>
                </a:tc>
                <a:extLst>
                  <a:ext uri="{0D108BD9-81ED-4DB2-BD59-A6C34878D82A}">
                    <a16:rowId xmlns:a16="http://schemas.microsoft.com/office/drawing/2014/main" val="973095957"/>
                  </a:ext>
                </a:extLst>
              </a:tr>
              <a:tr h="776626">
                <a:tc>
                  <a:txBody>
                    <a:bodyPr/>
                    <a:lstStyle/>
                    <a:p>
                      <a:pPr algn="just">
                        <a:lnSpc>
                          <a:spcPct val="150000"/>
                        </a:lnSpc>
                        <a:spcAft>
                          <a:spcPts val="0"/>
                        </a:spcAft>
                      </a:pPr>
                      <a:r>
                        <a:rPr lang="en-GB" sz="1200" b="1" dirty="0">
                          <a:effectLst/>
                          <a:latin typeface="Arial" panose="020B0604020202020204" pitchFamily="34" charset="0"/>
                          <a:cs typeface="Arial" panose="020B0604020202020204" pitchFamily="34" charset="0"/>
                        </a:rPr>
                        <a:t>% Case</a:t>
                      </a:r>
                    </a:p>
                    <a:p>
                      <a:pPr algn="just">
                        <a:lnSpc>
                          <a:spcPct val="150000"/>
                        </a:lnSpc>
                        <a:spcAft>
                          <a:spcPts val="0"/>
                        </a:spcAft>
                      </a:pPr>
                      <a:r>
                        <a:rPr lang="en-GB" sz="1200" b="1" dirty="0">
                          <a:effectLst/>
                          <a:latin typeface="Arial" panose="020B0604020202020204" pitchFamily="34" charset="0"/>
                          <a:cs typeface="Arial" panose="020B0604020202020204" pitchFamily="34" charset="0"/>
                        </a:rPr>
                        <a:t>Ascertainment</a:t>
                      </a:r>
                      <a:endParaRPr lang="en-GB" sz="1200" b="1" dirty="0">
                        <a:effectLst/>
                        <a:latin typeface="Arial" panose="020B0604020202020204" pitchFamily="34" charset="0"/>
                        <a:ea typeface="MS Gothic" panose="020B0609070205080204" pitchFamily="49" charset="-128"/>
                        <a:cs typeface="Arial" panose="020B0604020202020204" pitchFamily="34" charset="0"/>
                      </a:endParaRPr>
                    </a:p>
                  </a:txBody>
                  <a:tcPr marL="68580" marR="68580" marT="36195" marB="36195" anchor="ctr"/>
                </a:tc>
                <a:tc>
                  <a:txBody>
                    <a:bodyPr/>
                    <a:lstStyle/>
                    <a:p>
                      <a:pPr algn="ctr">
                        <a:lnSpc>
                          <a:spcPct val="150000"/>
                        </a:lnSpc>
                        <a:spcAft>
                          <a:spcPts val="0"/>
                        </a:spcAft>
                      </a:pPr>
                      <a:r>
                        <a:rPr lang="en-GB" sz="1200" dirty="0">
                          <a:effectLst/>
                          <a:latin typeface="Arial" panose="020B0604020202020204" pitchFamily="34" charset="0"/>
                          <a:cs typeface="Arial" panose="020B0604020202020204" pitchFamily="34" charset="0"/>
                        </a:rPr>
                        <a:t>-</a:t>
                      </a:r>
                      <a:endParaRPr lang="en-GB" sz="1200" dirty="0">
                        <a:effectLst/>
                        <a:latin typeface="Arial" panose="020B0604020202020204" pitchFamily="34" charset="0"/>
                        <a:ea typeface="MS Gothic" panose="020B0609070205080204" pitchFamily="49" charset="-128"/>
                        <a:cs typeface="Arial" panose="020B0604020202020204" pitchFamily="34" charset="0"/>
                      </a:endParaRPr>
                    </a:p>
                  </a:txBody>
                  <a:tcPr marL="68580" marR="68580" marT="36195" marB="36195" anchor="ctr"/>
                </a:tc>
                <a:tc>
                  <a:txBody>
                    <a:bodyPr/>
                    <a:lstStyle/>
                    <a:p>
                      <a:pPr algn="ctr">
                        <a:lnSpc>
                          <a:spcPct val="150000"/>
                        </a:lnSpc>
                        <a:spcAft>
                          <a:spcPts val="0"/>
                        </a:spcAft>
                      </a:pPr>
                      <a:r>
                        <a:rPr lang="en-GB" sz="1200" dirty="0">
                          <a:effectLst/>
                          <a:latin typeface="Arial" panose="020B0604020202020204" pitchFamily="34" charset="0"/>
                          <a:cs typeface="Arial" panose="020B0604020202020204" pitchFamily="34" charset="0"/>
                        </a:rPr>
                        <a:t>-</a:t>
                      </a:r>
                      <a:endParaRPr lang="en-GB" sz="1200" dirty="0">
                        <a:effectLst/>
                        <a:latin typeface="Arial" panose="020B0604020202020204" pitchFamily="34" charset="0"/>
                        <a:ea typeface="MS Gothic" panose="020B0609070205080204" pitchFamily="49" charset="-128"/>
                        <a:cs typeface="Arial" panose="020B0604020202020204" pitchFamily="34" charset="0"/>
                      </a:endParaRPr>
                    </a:p>
                  </a:txBody>
                  <a:tcPr marL="68580" marR="68580" marT="36195" marB="36195" anchor="ctr"/>
                </a:tc>
                <a:tc>
                  <a:txBody>
                    <a:bodyPr/>
                    <a:lstStyle/>
                    <a:p>
                      <a:pPr algn="ctr">
                        <a:lnSpc>
                          <a:spcPct val="150000"/>
                        </a:lnSpc>
                        <a:spcAft>
                          <a:spcPts val="0"/>
                        </a:spcAft>
                      </a:pPr>
                      <a:r>
                        <a:rPr lang="en-GB" sz="1200" dirty="0">
                          <a:effectLst/>
                          <a:latin typeface="Arial" panose="020B0604020202020204" pitchFamily="34" charset="0"/>
                          <a:cs typeface="Arial" panose="020B0604020202020204" pitchFamily="34" charset="0"/>
                        </a:rPr>
                        <a:t>-</a:t>
                      </a:r>
                      <a:endParaRPr lang="en-GB" sz="1200" dirty="0">
                        <a:effectLst/>
                        <a:latin typeface="Arial" panose="020B0604020202020204" pitchFamily="34" charset="0"/>
                        <a:ea typeface="MS Gothic" panose="020B0609070205080204" pitchFamily="49" charset="-128"/>
                        <a:cs typeface="Arial" panose="020B0604020202020204" pitchFamily="34" charset="0"/>
                      </a:endParaRPr>
                    </a:p>
                  </a:txBody>
                  <a:tcPr marL="68580" marR="68580" marT="36195" marB="36195" anchor="ctr"/>
                </a:tc>
                <a:tc>
                  <a:txBody>
                    <a:bodyPr/>
                    <a:lstStyle/>
                    <a:p>
                      <a:pPr algn="ctr">
                        <a:lnSpc>
                          <a:spcPct val="150000"/>
                        </a:lnSpc>
                        <a:spcAft>
                          <a:spcPts val="0"/>
                        </a:spcAft>
                      </a:pPr>
                      <a:r>
                        <a:rPr lang="en-GB" sz="1200" dirty="0">
                          <a:effectLst/>
                          <a:latin typeface="Arial" panose="020B0604020202020204" pitchFamily="34" charset="0"/>
                          <a:cs typeface="Arial" panose="020B0604020202020204" pitchFamily="34" charset="0"/>
                        </a:rPr>
                        <a:t>-</a:t>
                      </a:r>
                      <a:endParaRPr lang="en-GB" sz="1200" dirty="0">
                        <a:effectLst/>
                        <a:latin typeface="Arial" panose="020B0604020202020204" pitchFamily="34" charset="0"/>
                        <a:ea typeface="MS Gothic" panose="020B0609070205080204" pitchFamily="49" charset="-128"/>
                        <a:cs typeface="Arial" panose="020B0604020202020204" pitchFamily="34" charset="0"/>
                      </a:endParaRPr>
                    </a:p>
                  </a:txBody>
                  <a:tcPr marL="68580" marR="68580" marT="36195" marB="36195" anchor="ctr"/>
                </a:tc>
                <a:tc>
                  <a:txBody>
                    <a:bodyPr/>
                    <a:lstStyle/>
                    <a:p>
                      <a:pPr algn="ctr">
                        <a:lnSpc>
                          <a:spcPct val="150000"/>
                        </a:lnSpc>
                        <a:spcAft>
                          <a:spcPts val="0"/>
                        </a:spcAft>
                      </a:pPr>
                      <a:r>
                        <a:rPr lang="en-GB" sz="1200" dirty="0">
                          <a:effectLst/>
                          <a:latin typeface="Arial" panose="020B0604020202020204" pitchFamily="34" charset="0"/>
                          <a:cs typeface="Arial" panose="020B0604020202020204" pitchFamily="34" charset="0"/>
                        </a:rPr>
                        <a:t>-</a:t>
                      </a:r>
                      <a:endParaRPr lang="en-GB" sz="1200" dirty="0">
                        <a:effectLst/>
                        <a:latin typeface="Arial" panose="020B0604020202020204" pitchFamily="34" charset="0"/>
                        <a:ea typeface="MS Gothic" panose="020B0609070205080204" pitchFamily="49" charset="-128"/>
                        <a:cs typeface="Arial" panose="020B0604020202020204" pitchFamily="34" charset="0"/>
                      </a:endParaRPr>
                    </a:p>
                  </a:txBody>
                  <a:tcPr marL="68580" marR="68580" marT="36195" marB="36195" anchor="ctr"/>
                </a:tc>
                <a:tc>
                  <a:txBody>
                    <a:bodyPr/>
                    <a:lstStyle/>
                    <a:p>
                      <a:pPr algn="ctr">
                        <a:lnSpc>
                          <a:spcPct val="150000"/>
                        </a:lnSpc>
                        <a:spcAft>
                          <a:spcPts val="0"/>
                        </a:spcAft>
                      </a:pPr>
                      <a:r>
                        <a:rPr lang="en-GB" sz="1200" dirty="0">
                          <a:effectLst/>
                          <a:latin typeface="Arial" panose="020B0604020202020204" pitchFamily="34" charset="0"/>
                          <a:cs typeface="Arial" panose="020B0604020202020204" pitchFamily="34" charset="0"/>
                        </a:rPr>
                        <a:t>-</a:t>
                      </a:r>
                      <a:endParaRPr lang="en-GB" sz="1200" dirty="0">
                        <a:effectLst/>
                        <a:latin typeface="Arial" panose="020B0604020202020204" pitchFamily="34" charset="0"/>
                        <a:ea typeface="MS Gothic" panose="020B0609070205080204" pitchFamily="49" charset="-128"/>
                        <a:cs typeface="Arial" panose="020B0604020202020204" pitchFamily="34" charset="0"/>
                      </a:endParaRPr>
                    </a:p>
                  </a:txBody>
                  <a:tcPr marL="68580" marR="68580" marT="36195" marB="36195" anchor="ctr"/>
                </a:tc>
                <a:tc>
                  <a:txBody>
                    <a:bodyPr/>
                    <a:lstStyle/>
                    <a:p>
                      <a:pPr algn="ctr">
                        <a:lnSpc>
                          <a:spcPct val="150000"/>
                        </a:lnSpc>
                        <a:spcAft>
                          <a:spcPts val="0"/>
                        </a:spcAft>
                      </a:pPr>
                      <a:r>
                        <a:rPr lang="en-GB" sz="1200" dirty="0">
                          <a:effectLst/>
                          <a:latin typeface="Arial" panose="020B0604020202020204" pitchFamily="34" charset="0"/>
                          <a:cs typeface="Arial" panose="020B0604020202020204" pitchFamily="34" charset="0"/>
                        </a:rPr>
                        <a:t>86.7</a:t>
                      </a:r>
                      <a:endParaRPr lang="en-GB" sz="1200" dirty="0">
                        <a:effectLst/>
                        <a:latin typeface="Arial" panose="020B0604020202020204" pitchFamily="34" charset="0"/>
                        <a:ea typeface="MS Gothic" panose="020B0609070205080204" pitchFamily="49" charset="-128"/>
                        <a:cs typeface="Arial" panose="020B0604020202020204" pitchFamily="34" charset="0"/>
                      </a:endParaRPr>
                    </a:p>
                  </a:txBody>
                  <a:tcPr marL="68580" marR="68580" marT="36195" marB="36195" anchor="ctr"/>
                </a:tc>
                <a:tc>
                  <a:txBody>
                    <a:bodyPr/>
                    <a:lstStyle/>
                    <a:p>
                      <a:pPr algn="ctr">
                        <a:lnSpc>
                          <a:spcPct val="150000"/>
                        </a:lnSpc>
                        <a:spcAft>
                          <a:spcPts val="0"/>
                        </a:spcAft>
                      </a:pPr>
                      <a:r>
                        <a:rPr lang="en-GB" sz="1200" dirty="0">
                          <a:effectLst/>
                          <a:latin typeface="Arial" panose="020B0604020202020204" pitchFamily="34" charset="0"/>
                          <a:ea typeface="MS Gothic" panose="020B0609070205080204" pitchFamily="49" charset="-128"/>
                          <a:cs typeface="Arial" panose="020B0604020202020204" pitchFamily="34" charset="0"/>
                        </a:rPr>
                        <a:t>85.5</a:t>
                      </a:r>
                    </a:p>
                  </a:txBody>
                  <a:tcPr marL="68580" marR="68580" marT="36195" marB="36195" anchor="ctr"/>
                </a:tc>
                <a:tc>
                  <a:txBody>
                    <a:bodyPr/>
                    <a:lstStyle/>
                    <a:p>
                      <a:pPr algn="ctr">
                        <a:lnSpc>
                          <a:spcPct val="150000"/>
                        </a:lnSpc>
                        <a:spcAft>
                          <a:spcPts val="0"/>
                        </a:spcAft>
                      </a:pPr>
                      <a:r>
                        <a:rPr lang="en-GB" sz="1200" dirty="0">
                          <a:effectLst/>
                          <a:latin typeface="Arial" panose="020B0604020202020204" pitchFamily="34" charset="0"/>
                          <a:cs typeface="Arial" panose="020B0604020202020204" pitchFamily="34" charset="0"/>
                        </a:rPr>
                        <a:t>86.5</a:t>
                      </a:r>
                      <a:endParaRPr lang="en-GB" sz="1200" dirty="0">
                        <a:effectLst/>
                        <a:latin typeface="Arial" panose="020B0604020202020204" pitchFamily="34" charset="0"/>
                        <a:ea typeface="MS Gothic" panose="020B0609070205080204" pitchFamily="49" charset="-128"/>
                        <a:cs typeface="Arial" panose="020B0604020202020204" pitchFamily="34" charset="0"/>
                      </a:endParaRPr>
                    </a:p>
                  </a:txBody>
                  <a:tcPr marL="68580" marR="68580" marT="36195" marB="36195" anchor="ctr"/>
                </a:tc>
                <a:tc>
                  <a:txBody>
                    <a:bodyPr/>
                    <a:lstStyle/>
                    <a:p>
                      <a:pPr algn="ctr">
                        <a:lnSpc>
                          <a:spcPct val="150000"/>
                        </a:lnSpc>
                        <a:spcAft>
                          <a:spcPts val="0"/>
                        </a:spcAft>
                      </a:pPr>
                      <a:r>
                        <a:rPr lang="en-GB" sz="1200" dirty="0">
                          <a:effectLst/>
                          <a:latin typeface="Arial" panose="020B0604020202020204" pitchFamily="34" charset="0"/>
                          <a:cs typeface="Arial" panose="020B0604020202020204" pitchFamily="34" charset="0"/>
                        </a:rPr>
                        <a:t>89.6</a:t>
                      </a:r>
                      <a:endParaRPr lang="en-GB" sz="1200" dirty="0">
                        <a:effectLst/>
                        <a:latin typeface="Arial" panose="020B0604020202020204" pitchFamily="34" charset="0"/>
                        <a:ea typeface="MS Gothic" panose="020B0609070205080204" pitchFamily="49" charset="-128"/>
                        <a:cs typeface="Arial" panose="020B0604020202020204" pitchFamily="34" charset="0"/>
                      </a:endParaRPr>
                    </a:p>
                  </a:txBody>
                  <a:tcPr marL="68580" marR="68580" marT="36195" marB="36195" anchor="ctr"/>
                </a:tc>
                <a:tc>
                  <a:txBody>
                    <a:bodyPr/>
                    <a:lstStyle/>
                    <a:p>
                      <a:pPr algn="ctr">
                        <a:lnSpc>
                          <a:spcPct val="150000"/>
                        </a:lnSpc>
                        <a:spcAft>
                          <a:spcPts val="0"/>
                        </a:spcAft>
                      </a:pPr>
                      <a:r>
                        <a:rPr lang="en-GB" sz="1200" dirty="0">
                          <a:effectLst/>
                          <a:latin typeface="Arial" panose="020B0604020202020204" pitchFamily="34" charset="0"/>
                          <a:cs typeface="Arial" panose="020B0604020202020204" pitchFamily="34" charset="0"/>
                        </a:rPr>
                        <a:t>100.0</a:t>
                      </a:r>
                      <a:endParaRPr lang="en-GB" sz="1200" dirty="0">
                        <a:effectLst/>
                        <a:latin typeface="Arial" panose="020B0604020202020204" pitchFamily="34" charset="0"/>
                        <a:ea typeface="MS Gothic" panose="020B0609070205080204" pitchFamily="49" charset="-128"/>
                        <a:cs typeface="Arial" panose="020B0604020202020204" pitchFamily="34" charset="0"/>
                      </a:endParaRPr>
                    </a:p>
                  </a:txBody>
                  <a:tcPr marL="68580" marR="68580" marT="36195" marB="36195" anchor="ctr"/>
                </a:tc>
                <a:tc>
                  <a:txBody>
                    <a:bodyPr/>
                    <a:lstStyle/>
                    <a:p>
                      <a:pPr marL="0" algn="ctr" defTabSz="914400" rtl="0" eaLnBrk="1" latinLnBrk="0" hangingPunct="1">
                        <a:lnSpc>
                          <a:spcPct val="150000"/>
                        </a:lnSpc>
                        <a:spcAft>
                          <a:spcPts val="0"/>
                        </a:spcAft>
                      </a:pPr>
                      <a:r>
                        <a:rPr lang="en-GB" sz="1200" kern="1200" dirty="0">
                          <a:solidFill>
                            <a:schemeClr val="dk1"/>
                          </a:solidFill>
                          <a:effectLst/>
                          <a:latin typeface="Arial" panose="020B0604020202020204" pitchFamily="34" charset="0"/>
                          <a:ea typeface="+mn-ea"/>
                          <a:cs typeface="Arial" panose="020B0604020202020204" pitchFamily="34" charset="0"/>
                        </a:rPr>
                        <a:t>99.0</a:t>
                      </a:r>
                    </a:p>
                  </a:txBody>
                  <a:tcPr marL="68580" marR="68580" marT="36195" marB="36195" anchor="ctr"/>
                </a:tc>
                <a:tc>
                  <a:txBody>
                    <a:bodyPr/>
                    <a:lstStyle/>
                    <a:p>
                      <a:pPr marL="0" algn="ctr" defTabSz="914400" rtl="0" eaLnBrk="1" latinLnBrk="0" hangingPunct="1">
                        <a:lnSpc>
                          <a:spcPct val="150000"/>
                        </a:lnSpc>
                        <a:spcAft>
                          <a:spcPts val="0"/>
                        </a:spcAft>
                      </a:pPr>
                      <a:r>
                        <a:rPr lang="en-US" sz="1200" kern="1200" dirty="0">
                          <a:solidFill>
                            <a:schemeClr val="dk1"/>
                          </a:solidFill>
                          <a:effectLst/>
                          <a:latin typeface="Arial" panose="020B0604020202020204" pitchFamily="34" charset="0"/>
                          <a:ea typeface="+mn-ea"/>
                          <a:cs typeface="Arial" panose="020B0604020202020204" pitchFamily="34" charset="0"/>
                        </a:rPr>
                        <a:t>96.0</a:t>
                      </a:r>
                      <a:endParaRPr lang="en-GB" sz="1200" kern="1200" dirty="0">
                        <a:solidFill>
                          <a:schemeClr val="dk1"/>
                        </a:solidFill>
                        <a:effectLst/>
                        <a:latin typeface="Arial" panose="020B0604020202020204" pitchFamily="34" charset="0"/>
                        <a:ea typeface="+mn-ea"/>
                        <a:cs typeface="Arial" panose="020B0604020202020204" pitchFamily="34" charset="0"/>
                      </a:endParaRPr>
                    </a:p>
                  </a:txBody>
                  <a:tcPr marL="68580" marR="68580" marT="36195" marB="36195" anchor="ctr"/>
                </a:tc>
                <a:extLst>
                  <a:ext uri="{0D108BD9-81ED-4DB2-BD59-A6C34878D82A}">
                    <a16:rowId xmlns:a16="http://schemas.microsoft.com/office/drawing/2014/main" val="486182998"/>
                  </a:ext>
                </a:extLst>
              </a:tr>
              <a:tr h="776626">
                <a:tc>
                  <a:txBody>
                    <a:bodyPr/>
                    <a:lstStyle/>
                    <a:p>
                      <a:pPr algn="just">
                        <a:lnSpc>
                          <a:spcPct val="150000"/>
                        </a:lnSpc>
                        <a:spcAft>
                          <a:spcPts val="0"/>
                        </a:spcAft>
                      </a:pPr>
                      <a:r>
                        <a:rPr lang="en-GB" sz="1200" b="1" dirty="0">
                          <a:effectLst/>
                          <a:latin typeface="Arial" panose="020B0604020202020204" pitchFamily="34" charset="0"/>
                          <a:cs typeface="Arial" panose="020B0604020202020204" pitchFamily="34" charset="0"/>
                        </a:rPr>
                        <a:t>Unadjusted PCR rate (%)</a:t>
                      </a:r>
                      <a:endParaRPr lang="en-GB" sz="1200" b="1" dirty="0">
                        <a:effectLst/>
                        <a:latin typeface="Arial" panose="020B0604020202020204" pitchFamily="34" charset="0"/>
                        <a:ea typeface="MS Gothic" panose="020B0609070205080204" pitchFamily="49" charset="-128"/>
                        <a:cs typeface="Arial" panose="020B0604020202020204" pitchFamily="34" charset="0"/>
                      </a:endParaRPr>
                    </a:p>
                  </a:txBody>
                  <a:tcPr marL="68580" marR="68580" marT="36195" marB="36195" anchor="ctr"/>
                </a:tc>
                <a:tc>
                  <a:txBody>
                    <a:bodyPr/>
                    <a:lstStyle/>
                    <a:p>
                      <a:pPr algn="ctr">
                        <a:lnSpc>
                          <a:spcPct val="150000"/>
                        </a:lnSpc>
                        <a:spcAft>
                          <a:spcPts val="0"/>
                        </a:spcAft>
                      </a:pPr>
                      <a:r>
                        <a:rPr lang="en-GB" sz="1200" dirty="0">
                          <a:effectLst/>
                          <a:latin typeface="Arial" panose="020B0604020202020204" pitchFamily="34" charset="0"/>
                          <a:cs typeface="Arial" panose="020B0604020202020204" pitchFamily="34" charset="0"/>
                        </a:rPr>
                        <a:t>1.91</a:t>
                      </a:r>
                      <a:endParaRPr lang="en-GB" sz="1200" dirty="0">
                        <a:effectLst/>
                        <a:latin typeface="Arial" panose="020B0604020202020204" pitchFamily="34" charset="0"/>
                        <a:ea typeface="MS Gothic" panose="020B0609070205080204" pitchFamily="49" charset="-128"/>
                        <a:cs typeface="Arial" panose="020B0604020202020204" pitchFamily="34" charset="0"/>
                      </a:endParaRPr>
                    </a:p>
                  </a:txBody>
                  <a:tcPr marL="68580" marR="68580" marT="36195" marB="36195" anchor="ctr"/>
                </a:tc>
                <a:tc>
                  <a:txBody>
                    <a:bodyPr/>
                    <a:lstStyle/>
                    <a:p>
                      <a:pPr algn="ctr">
                        <a:lnSpc>
                          <a:spcPct val="150000"/>
                        </a:lnSpc>
                        <a:spcAft>
                          <a:spcPts val="0"/>
                        </a:spcAft>
                      </a:pPr>
                      <a:r>
                        <a:rPr lang="en-GB" sz="1200" dirty="0">
                          <a:effectLst/>
                          <a:latin typeface="Arial" panose="020B0604020202020204" pitchFamily="34" charset="0"/>
                          <a:cs typeface="Arial" panose="020B0604020202020204" pitchFamily="34" charset="0"/>
                        </a:rPr>
                        <a:t>1.79</a:t>
                      </a:r>
                      <a:endParaRPr lang="en-GB" sz="1200" dirty="0">
                        <a:effectLst/>
                        <a:latin typeface="Arial" panose="020B0604020202020204" pitchFamily="34" charset="0"/>
                        <a:ea typeface="MS Gothic" panose="020B0609070205080204" pitchFamily="49" charset="-128"/>
                        <a:cs typeface="Arial" panose="020B0604020202020204" pitchFamily="34" charset="0"/>
                      </a:endParaRPr>
                    </a:p>
                  </a:txBody>
                  <a:tcPr marL="68580" marR="68580" marT="36195" marB="36195" anchor="ctr"/>
                </a:tc>
                <a:tc>
                  <a:txBody>
                    <a:bodyPr/>
                    <a:lstStyle/>
                    <a:p>
                      <a:pPr algn="ctr">
                        <a:lnSpc>
                          <a:spcPct val="150000"/>
                        </a:lnSpc>
                        <a:spcAft>
                          <a:spcPts val="0"/>
                        </a:spcAft>
                      </a:pPr>
                      <a:r>
                        <a:rPr lang="en-GB" sz="1200" dirty="0">
                          <a:effectLst/>
                          <a:latin typeface="Arial" panose="020B0604020202020204" pitchFamily="34" charset="0"/>
                          <a:cs typeface="Arial" panose="020B0604020202020204" pitchFamily="34" charset="0"/>
                        </a:rPr>
                        <a:t>1.71</a:t>
                      </a:r>
                      <a:endParaRPr lang="en-GB" sz="1200" dirty="0">
                        <a:effectLst/>
                        <a:latin typeface="Arial" panose="020B0604020202020204" pitchFamily="34" charset="0"/>
                        <a:ea typeface="MS Gothic" panose="020B0609070205080204" pitchFamily="49" charset="-128"/>
                        <a:cs typeface="Arial" panose="020B0604020202020204" pitchFamily="34" charset="0"/>
                      </a:endParaRPr>
                    </a:p>
                  </a:txBody>
                  <a:tcPr marL="68580" marR="68580" marT="36195" marB="36195" anchor="ctr"/>
                </a:tc>
                <a:tc>
                  <a:txBody>
                    <a:bodyPr/>
                    <a:lstStyle/>
                    <a:p>
                      <a:pPr algn="ctr">
                        <a:lnSpc>
                          <a:spcPct val="150000"/>
                        </a:lnSpc>
                        <a:spcAft>
                          <a:spcPts val="0"/>
                        </a:spcAft>
                      </a:pPr>
                      <a:r>
                        <a:rPr lang="en-GB" sz="1200" dirty="0">
                          <a:effectLst/>
                          <a:latin typeface="Arial" panose="020B0604020202020204" pitchFamily="34" charset="0"/>
                          <a:cs typeface="Arial" panose="020B0604020202020204" pitchFamily="34" charset="0"/>
                        </a:rPr>
                        <a:t>1.46</a:t>
                      </a:r>
                      <a:endParaRPr lang="en-GB" sz="1200" dirty="0">
                        <a:effectLst/>
                        <a:latin typeface="Arial" panose="020B0604020202020204" pitchFamily="34" charset="0"/>
                        <a:ea typeface="MS Gothic" panose="020B0609070205080204" pitchFamily="49" charset="-128"/>
                        <a:cs typeface="Arial" panose="020B0604020202020204" pitchFamily="34" charset="0"/>
                      </a:endParaRPr>
                    </a:p>
                  </a:txBody>
                  <a:tcPr marL="68580" marR="68580" marT="36195" marB="36195" anchor="ctr"/>
                </a:tc>
                <a:tc>
                  <a:txBody>
                    <a:bodyPr/>
                    <a:lstStyle/>
                    <a:p>
                      <a:pPr algn="ctr">
                        <a:lnSpc>
                          <a:spcPct val="150000"/>
                        </a:lnSpc>
                        <a:spcAft>
                          <a:spcPts val="0"/>
                        </a:spcAft>
                      </a:pPr>
                      <a:r>
                        <a:rPr lang="en-GB" sz="1200" dirty="0">
                          <a:effectLst/>
                          <a:latin typeface="Arial" panose="020B0604020202020204" pitchFamily="34" charset="0"/>
                          <a:cs typeface="Arial" panose="020B0604020202020204" pitchFamily="34" charset="0"/>
                        </a:rPr>
                        <a:t>1.43</a:t>
                      </a:r>
                      <a:endParaRPr lang="en-GB" sz="1200" dirty="0">
                        <a:effectLst/>
                        <a:latin typeface="Arial" panose="020B0604020202020204" pitchFamily="34" charset="0"/>
                        <a:ea typeface="MS Gothic" panose="020B0609070205080204" pitchFamily="49" charset="-128"/>
                        <a:cs typeface="Arial" panose="020B0604020202020204" pitchFamily="34" charset="0"/>
                      </a:endParaRPr>
                    </a:p>
                  </a:txBody>
                  <a:tcPr marL="68580" marR="68580" marT="36195" marB="36195" anchor="ctr"/>
                </a:tc>
                <a:tc>
                  <a:txBody>
                    <a:bodyPr/>
                    <a:lstStyle/>
                    <a:p>
                      <a:pPr algn="ctr">
                        <a:lnSpc>
                          <a:spcPct val="150000"/>
                        </a:lnSpc>
                        <a:spcAft>
                          <a:spcPts val="0"/>
                        </a:spcAft>
                      </a:pPr>
                      <a:r>
                        <a:rPr lang="en-GB" sz="1200" dirty="0">
                          <a:effectLst/>
                          <a:latin typeface="Arial" panose="020B0604020202020204" pitchFamily="34" charset="0"/>
                          <a:cs typeface="Arial" panose="020B0604020202020204" pitchFamily="34" charset="0"/>
                        </a:rPr>
                        <a:t>1.35</a:t>
                      </a:r>
                      <a:endParaRPr lang="en-GB" sz="1200" dirty="0">
                        <a:effectLst/>
                        <a:latin typeface="Arial" panose="020B0604020202020204" pitchFamily="34" charset="0"/>
                        <a:ea typeface="MS Gothic" panose="020B0609070205080204" pitchFamily="49" charset="-128"/>
                        <a:cs typeface="Arial" panose="020B0604020202020204" pitchFamily="34" charset="0"/>
                      </a:endParaRPr>
                    </a:p>
                  </a:txBody>
                  <a:tcPr marL="68580" marR="68580" marT="36195" marB="36195" anchor="ctr"/>
                </a:tc>
                <a:tc>
                  <a:txBody>
                    <a:bodyPr/>
                    <a:lstStyle/>
                    <a:p>
                      <a:pPr algn="ctr">
                        <a:lnSpc>
                          <a:spcPct val="150000"/>
                        </a:lnSpc>
                        <a:spcAft>
                          <a:spcPts val="0"/>
                        </a:spcAft>
                      </a:pPr>
                      <a:r>
                        <a:rPr lang="en-GB" sz="1200" dirty="0">
                          <a:effectLst/>
                          <a:latin typeface="Arial" panose="020B0604020202020204" pitchFamily="34" charset="0"/>
                          <a:cs typeface="Arial" panose="020B0604020202020204" pitchFamily="34" charset="0"/>
                        </a:rPr>
                        <a:t>1.28</a:t>
                      </a:r>
                      <a:endParaRPr lang="en-GB" sz="1200" dirty="0">
                        <a:effectLst/>
                        <a:latin typeface="Arial" panose="020B0604020202020204" pitchFamily="34" charset="0"/>
                        <a:ea typeface="MS Gothic" panose="020B0609070205080204" pitchFamily="49" charset="-128"/>
                        <a:cs typeface="Arial" panose="020B0604020202020204" pitchFamily="34" charset="0"/>
                      </a:endParaRPr>
                    </a:p>
                  </a:txBody>
                  <a:tcPr marL="68580" marR="68580" marT="36195" marB="36195" anchor="ctr"/>
                </a:tc>
                <a:tc>
                  <a:txBody>
                    <a:bodyPr/>
                    <a:lstStyle/>
                    <a:p>
                      <a:pPr algn="ctr">
                        <a:lnSpc>
                          <a:spcPct val="150000"/>
                        </a:lnSpc>
                        <a:spcAft>
                          <a:spcPts val="0"/>
                        </a:spcAft>
                      </a:pPr>
                      <a:r>
                        <a:rPr lang="en-GB" sz="1200" dirty="0">
                          <a:effectLst/>
                          <a:latin typeface="Arial" panose="020B0604020202020204" pitchFamily="34" charset="0"/>
                          <a:cs typeface="Arial" panose="020B0604020202020204" pitchFamily="34" charset="0"/>
                        </a:rPr>
                        <a:t>1.25</a:t>
                      </a:r>
                      <a:endParaRPr lang="en-GB" sz="1200" dirty="0">
                        <a:effectLst/>
                        <a:latin typeface="Arial" panose="020B0604020202020204" pitchFamily="34" charset="0"/>
                        <a:ea typeface="MS Gothic" panose="020B0609070205080204" pitchFamily="49" charset="-128"/>
                        <a:cs typeface="Arial" panose="020B0604020202020204" pitchFamily="34" charset="0"/>
                      </a:endParaRPr>
                    </a:p>
                  </a:txBody>
                  <a:tcPr marL="68580" marR="68580" marT="36195" marB="36195" anchor="ctr"/>
                </a:tc>
                <a:tc>
                  <a:txBody>
                    <a:bodyPr/>
                    <a:lstStyle/>
                    <a:p>
                      <a:pPr algn="ctr">
                        <a:lnSpc>
                          <a:spcPct val="150000"/>
                        </a:lnSpc>
                        <a:spcAft>
                          <a:spcPts val="0"/>
                        </a:spcAft>
                      </a:pPr>
                      <a:r>
                        <a:rPr lang="en-GB" sz="1200" dirty="0">
                          <a:effectLst/>
                          <a:latin typeface="Arial" panose="020B0604020202020204" pitchFamily="34" charset="0"/>
                          <a:cs typeface="Arial" panose="020B0604020202020204" pitchFamily="34" charset="0"/>
                        </a:rPr>
                        <a:t>1.15</a:t>
                      </a:r>
                      <a:endParaRPr lang="en-GB" sz="1200" dirty="0">
                        <a:effectLst/>
                        <a:latin typeface="Arial" panose="020B0604020202020204" pitchFamily="34" charset="0"/>
                        <a:ea typeface="MS Gothic" panose="020B0609070205080204" pitchFamily="49" charset="-128"/>
                        <a:cs typeface="Arial" panose="020B0604020202020204" pitchFamily="34" charset="0"/>
                      </a:endParaRPr>
                    </a:p>
                  </a:txBody>
                  <a:tcPr marL="68580" marR="68580" marT="36195" marB="36195" anchor="ctr"/>
                </a:tc>
                <a:tc>
                  <a:txBody>
                    <a:bodyPr/>
                    <a:lstStyle/>
                    <a:p>
                      <a:pPr algn="ctr">
                        <a:lnSpc>
                          <a:spcPct val="150000"/>
                        </a:lnSpc>
                        <a:spcAft>
                          <a:spcPts val="0"/>
                        </a:spcAft>
                      </a:pPr>
                      <a:r>
                        <a:rPr lang="en-GB" sz="1200" dirty="0">
                          <a:effectLst/>
                          <a:latin typeface="Arial" panose="020B0604020202020204" pitchFamily="34" charset="0"/>
                          <a:cs typeface="Arial" panose="020B0604020202020204" pitchFamily="34" charset="0"/>
                        </a:rPr>
                        <a:t>1.03</a:t>
                      </a:r>
                      <a:endParaRPr lang="en-GB" sz="1200" dirty="0">
                        <a:effectLst/>
                        <a:latin typeface="Arial" panose="020B0604020202020204" pitchFamily="34" charset="0"/>
                        <a:ea typeface="MS Gothic" panose="020B0609070205080204" pitchFamily="49" charset="-128"/>
                        <a:cs typeface="Arial" panose="020B0604020202020204" pitchFamily="34" charset="0"/>
                      </a:endParaRPr>
                    </a:p>
                  </a:txBody>
                  <a:tcPr marL="68580" marR="68580" marT="36195" marB="36195" anchor="ctr"/>
                </a:tc>
                <a:tc>
                  <a:txBody>
                    <a:bodyPr/>
                    <a:lstStyle/>
                    <a:p>
                      <a:pPr algn="ctr">
                        <a:lnSpc>
                          <a:spcPct val="150000"/>
                        </a:lnSpc>
                        <a:spcAft>
                          <a:spcPts val="0"/>
                        </a:spcAft>
                      </a:pPr>
                      <a:r>
                        <a:rPr lang="en-GB" sz="1200" dirty="0">
                          <a:effectLst/>
                          <a:latin typeface="Arial" panose="020B0604020202020204" pitchFamily="34" charset="0"/>
                          <a:cs typeface="Arial" panose="020B0604020202020204" pitchFamily="34" charset="0"/>
                        </a:rPr>
                        <a:t>0.90</a:t>
                      </a:r>
                      <a:endParaRPr lang="en-GB" sz="1200" dirty="0">
                        <a:effectLst/>
                        <a:latin typeface="Arial" panose="020B0604020202020204" pitchFamily="34" charset="0"/>
                        <a:ea typeface="MS Gothic" panose="020B0609070205080204" pitchFamily="49" charset="-128"/>
                        <a:cs typeface="Arial" panose="020B0604020202020204" pitchFamily="34" charset="0"/>
                      </a:endParaRPr>
                    </a:p>
                  </a:txBody>
                  <a:tcPr marL="68580" marR="68580" marT="36195" marB="36195" anchor="ctr"/>
                </a:tc>
                <a:tc>
                  <a:txBody>
                    <a:bodyPr/>
                    <a:lstStyle/>
                    <a:p>
                      <a:pPr marL="0" algn="ctr" defTabSz="914400" rtl="0" eaLnBrk="1" latinLnBrk="0" hangingPunct="1">
                        <a:lnSpc>
                          <a:spcPct val="150000"/>
                        </a:lnSpc>
                        <a:spcAft>
                          <a:spcPts val="0"/>
                        </a:spcAft>
                      </a:pPr>
                      <a:r>
                        <a:rPr lang="en-GB" sz="1200" kern="1200" dirty="0">
                          <a:solidFill>
                            <a:schemeClr val="dk1"/>
                          </a:solidFill>
                          <a:effectLst/>
                          <a:latin typeface="Arial" panose="020B0604020202020204" pitchFamily="34" charset="0"/>
                          <a:ea typeface="+mn-ea"/>
                          <a:cs typeface="Arial" panose="020B0604020202020204" pitchFamily="34" charset="0"/>
                        </a:rPr>
                        <a:t>0.88</a:t>
                      </a:r>
                    </a:p>
                  </a:txBody>
                  <a:tcPr marL="68580" marR="68580" marT="36195" marB="36195" anchor="ctr"/>
                </a:tc>
                <a:tc>
                  <a:txBody>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lang="en-US" sz="1200" kern="1200" dirty="0">
                          <a:solidFill>
                            <a:schemeClr val="dk1"/>
                          </a:solidFill>
                          <a:effectLst/>
                          <a:latin typeface="Arial" panose="020B0604020202020204" pitchFamily="34" charset="0"/>
                          <a:ea typeface="+mn-ea"/>
                          <a:cs typeface="Arial" panose="020B0604020202020204" pitchFamily="34" charset="0"/>
                        </a:rPr>
                        <a:t>0.79</a:t>
                      </a:r>
                      <a:endParaRPr lang="en-GB" sz="1200" kern="1200" dirty="0">
                        <a:solidFill>
                          <a:schemeClr val="dk1"/>
                        </a:solidFill>
                        <a:effectLst/>
                        <a:latin typeface="Arial" panose="020B0604020202020204" pitchFamily="34" charset="0"/>
                        <a:ea typeface="+mn-ea"/>
                        <a:cs typeface="Arial" panose="020B0604020202020204" pitchFamily="34" charset="0"/>
                      </a:endParaRPr>
                    </a:p>
                  </a:txBody>
                  <a:tcPr marL="68580" marR="68580" marT="36195" marB="36195" anchor="ctr"/>
                </a:tc>
                <a:extLst>
                  <a:ext uri="{0D108BD9-81ED-4DB2-BD59-A6C34878D82A}">
                    <a16:rowId xmlns:a16="http://schemas.microsoft.com/office/drawing/2014/main" val="1675411907"/>
                  </a:ext>
                </a:extLst>
              </a:tr>
            </a:tbl>
          </a:graphicData>
        </a:graphic>
      </p:graphicFrame>
    </p:spTree>
    <p:extLst>
      <p:ext uri="{BB962C8B-B14F-4D97-AF65-F5344CB8AC3E}">
        <p14:creationId xmlns:p14="http://schemas.microsoft.com/office/powerpoint/2010/main" val="18410793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5EE66-7834-43DA-8917-94F1229D9902}"/>
              </a:ext>
            </a:extLst>
          </p:cNvPr>
          <p:cNvSpPr>
            <a:spLocks noGrp="1"/>
          </p:cNvSpPr>
          <p:nvPr>
            <p:ph type="title"/>
          </p:nvPr>
        </p:nvSpPr>
        <p:spPr>
          <a:xfrm>
            <a:off x="341376" y="386158"/>
            <a:ext cx="10485120" cy="604800"/>
          </a:xfrm>
        </p:spPr>
        <p:txBody>
          <a:bodyPr/>
          <a:lstStyle/>
          <a:p>
            <a:r>
              <a:rPr lang="en-GB" sz="4000" dirty="0">
                <a:latin typeface="Arial" panose="020B0604020202020204" pitchFamily="34" charset="0"/>
                <a:cs typeface="Arial" panose="020B0604020202020204" pitchFamily="34" charset="0"/>
              </a:rPr>
              <a:t>Your Centre PCR 2018/19 – 2022/23</a:t>
            </a:r>
          </a:p>
        </p:txBody>
      </p:sp>
      <p:graphicFrame>
        <p:nvGraphicFramePr>
          <p:cNvPr id="5" name="Table 4">
            <a:extLst>
              <a:ext uri="{FF2B5EF4-FFF2-40B4-BE49-F238E27FC236}">
                <a16:creationId xmlns:a16="http://schemas.microsoft.com/office/drawing/2014/main" id="{E214EAF9-8CCC-4755-9A8B-4E571D298E48}"/>
              </a:ext>
            </a:extLst>
          </p:cNvPr>
          <p:cNvGraphicFramePr>
            <a:graphicFrameLocks noGrp="1"/>
          </p:cNvGraphicFramePr>
          <p:nvPr>
            <p:extLst>
              <p:ext uri="{D42A27DB-BD31-4B8C-83A1-F6EECF244321}">
                <p14:modId xmlns:p14="http://schemas.microsoft.com/office/powerpoint/2010/main" val="1759232961"/>
              </p:ext>
            </p:extLst>
          </p:nvPr>
        </p:nvGraphicFramePr>
        <p:xfrm>
          <a:off x="536447" y="2377440"/>
          <a:ext cx="11119105" cy="1721510"/>
        </p:xfrm>
        <a:graphic>
          <a:graphicData uri="http://schemas.openxmlformats.org/drawingml/2006/table">
            <a:tbl>
              <a:tblPr firstRow="1"/>
              <a:tblGrid>
                <a:gridCol w="2223821">
                  <a:extLst>
                    <a:ext uri="{9D8B030D-6E8A-4147-A177-3AD203B41FA5}">
                      <a16:colId xmlns:a16="http://schemas.microsoft.com/office/drawing/2014/main" val="3121235818"/>
                    </a:ext>
                  </a:extLst>
                </a:gridCol>
                <a:gridCol w="2223821">
                  <a:extLst>
                    <a:ext uri="{9D8B030D-6E8A-4147-A177-3AD203B41FA5}">
                      <a16:colId xmlns:a16="http://schemas.microsoft.com/office/drawing/2014/main" val="2514766683"/>
                    </a:ext>
                  </a:extLst>
                </a:gridCol>
                <a:gridCol w="2223821">
                  <a:extLst>
                    <a:ext uri="{9D8B030D-6E8A-4147-A177-3AD203B41FA5}">
                      <a16:colId xmlns:a16="http://schemas.microsoft.com/office/drawing/2014/main" val="1343888368"/>
                    </a:ext>
                  </a:extLst>
                </a:gridCol>
                <a:gridCol w="2223821">
                  <a:extLst>
                    <a:ext uri="{9D8B030D-6E8A-4147-A177-3AD203B41FA5}">
                      <a16:colId xmlns:a16="http://schemas.microsoft.com/office/drawing/2014/main" val="696896855"/>
                    </a:ext>
                  </a:extLst>
                </a:gridCol>
                <a:gridCol w="2223821">
                  <a:extLst>
                    <a:ext uri="{9D8B030D-6E8A-4147-A177-3AD203B41FA5}">
                      <a16:colId xmlns:a16="http://schemas.microsoft.com/office/drawing/2014/main" val="2876598080"/>
                    </a:ext>
                  </a:extLst>
                </a:gridCol>
              </a:tblGrid>
              <a:tr h="860755">
                <a:tc>
                  <a:txBody>
                    <a:bodyPr/>
                    <a:lstStyle/>
                    <a:p>
                      <a:pPr algn="ctr"/>
                      <a:r>
                        <a:rPr lang="en-GB" sz="3200" b="1" dirty="0">
                          <a:effectLst/>
                          <a:latin typeface="Arial" panose="020B0604020202020204" pitchFamily="34" charset="0"/>
                          <a:cs typeface="Arial" panose="020B0604020202020204" pitchFamily="34" charset="0"/>
                        </a:rPr>
                        <a:t>2018</a:t>
                      </a:r>
                      <a:endParaRPr lang="en-GB" sz="3600" dirty="0">
                        <a:effectLst/>
                        <a:latin typeface="Arial" panose="020B0604020202020204" pitchFamily="34" charset="0"/>
                        <a:cs typeface="Arial" panose="020B0604020202020204" pitchFamily="34" charset="0"/>
                      </a:endParaRPr>
                    </a:p>
                  </a:txBody>
                  <a:tcPr marL="68580" marR="68580" marT="36195" marB="36195" anchor="ctr">
                    <a:lnL>
                      <a:noFill/>
                    </a:lnL>
                    <a:lnR w="28575" cap="flat" cmpd="sng" algn="ctr">
                      <a:solidFill>
                        <a:srgbClr val="FFFFFF"/>
                      </a:solidFill>
                      <a:prstDash val="solid"/>
                      <a:round/>
                      <a:headEnd type="none" w="med" len="med"/>
                      <a:tailEnd type="none" w="med" len="med"/>
                    </a:lnR>
                    <a:lnT>
                      <a:noFill/>
                    </a:lnT>
                    <a:lnB w="28575" cap="flat" cmpd="sng" algn="ctr">
                      <a:solidFill>
                        <a:srgbClr val="FFFFFF"/>
                      </a:solidFill>
                      <a:prstDash val="solid"/>
                      <a:round/>
                      <a:headEnd type="none" w="med" len="med"/>
                      <a:tailEnd type="none" w="med" len="med"/>
                    </a:lnB>
                    <a:solidFill>
                      <a:srgbClr val="49B1BA"/>
                    </a:solidFill>
                  </a:tcPr>
                </a:tc>
                <a:tc>
                  <a:txBody>
                    <a:bodyPr/>
                    <a:lstStyle/>
                    <a:p>
                      <a:pPr algn="ctr"/>
                      <a:r>
                        <a:rPr lang="en-GB" sz="3200" b="1" dirty="0">
                          <a:effectLst/>
                          <a:latin typeface="Arial" panose="020B0604020202020204" pitchFamily="34" charset="0"/>
                          <a:cs typeface="Arial" panose="020B0604020202020204" pitchFamily="34" charset="0"/>
                        </a:rPr>
                        <a:t>2019</a:t>
                      </a:r>
                      <a:endParaRPr lang="en-GB" sz="3600" dirty="0">
                        <a:effectLst/>
                        <a:latin typeface="Arial" panose="020B0604020202020204" pitchFamily="34" charset="0"/>
                        <a:cs typeface="Arial" panose="020B0604020202020204" pitchFamily="34" charset="0"/>
                      </a:endParaRPr>
                    </a:p>
                  </a:txBody>
                  <a:tcPr marL="68580" marR="6858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a:noFill/>
                    </a:lnT>
                    <a:lnB w="28575" cap="flat" cmpd="sng" algn="ctr">
                      <a:solidFill>
                        <a:srgbClr val="FFFFFF"/>
                      </a:solidFill>
                      <a:prstDash val="solid"/>
                      <a:round/>
                      <a:headEnd type="none" w="med" len="med"/>
                      <a:tailEnd type="none" w="med" len="med"/>
                    </a:lnB>
                    <a:solidFill>
                      <a:srgbClr val="49B1BA"/>
                    </a:solidFill>
                  </a:tcPr>
                </a:tc>
                <a:tc>
                  <a:txBody>
                    <a:bodyPr/>
                    <a:lstStyle/>
                    <a:p>
                      <a:pPr algn="ctr"/>
                      <a:r>
                        <a:rPr lang="en-GB" sz="3200" b="1" dirty="0">
                          <a:effectLst/>
                          <a:latin typeface="Arial" panose="020B0604020202020204" pitchFamily="34" charset="0"/>
                          <a:cs typeface="Arial" panose="020B0604020202020204" pitchFamily="34" charset="0"/>
                        </a:rPr>
                        <a:t>2020</a:t>
                      </a:r>
                      <a:endParaRPr lang="en-GB" sz="3600" dirty="0">
                        <a:effectLst/>
                        <a:latin typeface="Arial" panose="020B0604020202020204" pitchFamily="34" charset="0"/>
                        <a:cs typeface="Arial" panose="020B0604020202020204" pitchFamily="34" charset="0"/>
                      </a:endParaRPr>
                    </a:p>
                  </a:txBody>
                  <a:tcPr marL="68580" marR="6858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a:noFill/>
                    </a:lnT>
                    <a:lnB w="28575" cap="flat" cmpd="sng" algn="ctr">
                      <a:solidFill>
                        <a:srgbClr val="FFFFFF"/>
                      </a:solidFill>
                      <a:prstDash val="solid"/>
                      <a:round/>
                      <a:headEnd type="none" w="med" len="med"/>
                      <a:tailEnd type="none" w="med" len="med"/>
                    </a:lnB>
                    <a:solidFill>
                      <a:srgbClr val="49B1BA"/>
                    </a:solidFill>
                  </a:tcPr>
                </a:tc>
                <a:tc>
                  <a:txBody>
                    <a:bodyPr/>
                    <a:lstStyle/>
                    <a:p>
                      <a:pPr algn="ctr"/>
                      <a:r>
                        <a:rPr lang="en-GB" sz="3200" b="1" dirty="0">
                          <a:effectLst/>
                          <a:latin typeface="Arial" panose="020B0604020202020204" pitchFamily="34" charset="0"/>
                          <a:cs typeface="Arial" panose="020B0604020202020204" pitchFamily="34" charset="0"/>
                        </a:rPr>
                        <a:t>2021</a:t>
                      </a:r>
                      <a:endParaRPr lang="en-GB" sz="3600" dirty="0">
                        <a:effectLst/>
                        <a:latin typeface="Arial" panose="020B0604020202020204" pitchFamily="34" charset="0"/>
                        <a:cs typeface="Arial" panose="020B0604020202020204" pitchFamily="34" charset="0"/>
                      </a:endParaRPr>
                    </a:p>
                  </a:txBody>
                  <a:tcPr marL="68580" marR="6858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a:noFill/>
                    </a:lnT>
                    <a:lnB w="28575" cap="flat" cmpd="sng" algn="ctr">
                      <a:solidFill>
                        <a:srgbClr val="FFFFFF"/>
                      </a:solidFill>
                      <a:prstDash val="solid"/>
                      <a:round/>
                      <a:headEnd type="none" w="med" len="med"/>
                      <a:tailEnd type="none" w="med" len="med"/>
                    </a:lnB>
                    <a:solidFill>
                      <a:srgbClr val="49B1BA"/>
                    </a:solidFill>
                  </a:tcPr>
                </a:tc>
                <a:tc>
                  <a:txBody>
                    <a:bodyPr/>
                    <a:lstStyle/>
                    <a:p>
                      <a:pPr algn="ctr"/>
                      <a:r>
                        <a:rPr lang="en-GB" sz="3200" b="1" dirty="0">
                          <a:effectLst/>
                          <a:latin typeface="Arial" panose="020B0604020202020204" pitchFamily="34" charset="0"/>
                          <a:cs typeface="Arial" panose="020B0604020202020204" pitchFamily="34" charset="0"/>
                        </a:rPr>
                        <a:t>2022</a:t>
                      </a:r>
                      <a:endParaRPr lang="en-GB" sz="3600" dirty="0">
                        <a:effectLst/>
                        <a:latin typeface="Arial" panose="020B0604020202020204" pitchFamily="34" charset="0"/>
                        <a:cs typeface="Arial" panose="020B0604020202020204" pitchFamily="34" charset="0"/>
                      </a:endParaRPr>
                    </a:p>
                  </a:txBody>
                  <a:tcPr marL="68580" marR="68580" marT="36195" marB="36195" anchor="ctr">
                    <a:lnL w="28575" cap="flat" cmpd="sng" algn="ctr">
                      <a:solidFill>
                        <a:srgbClr val="FFFFFF"/>
                      </a:solidFill>
                      <a:prstDash val="solid"/>
                      <a:round/>
                      <a:headEnd type="none" w="med" len="med"/>
                      <a:tailEnd type="none" w="med" len="med"/>
                    </a:lnL>
                    <a:lnR>
                      <a:noFill/>
                    </a:lnR>
                    <a:lnT>
                      <a:noFill/>
                    </a:lnT>
                    <a:lnB w="28575" cap="flat" cmpd="sng" algn="ctr">
                      <a:solidFill>
                        <a:srgbClr val="FFFFFF"/>
                      </a:solidFill>
                      <a:prstDash val="solid"/>
                      <a:round/>
                      <a:headEnd type="none" w="med" len="med"/>
                      <a:tailEnd type="none" w="med" len="med"/>
                    </a:lnB>
                    <a:solidFill>
                      <a:srgbClr val="49B1BA"/>
                    </a:solidFill>
                  </a:tcPr>
                </a:tc>
                <a:extLst>
                  <a:ext uri="{0D108BD9-81ED-4DB2-BD59-A6C34878D82A}">
                    <a16:rowId xmlns:a16="http://schemas.microsoft.com/office/drawing/2014/main" val="2781529173"/>
                  </a:ext>
                </a:extLst>
              </a:tr>
              <a:tr h="860755">
                <a:tc>
                  <a:txBody>
                    <a:bodyPr/>
                    <a:lstStyle/>
                    <a:p>
                      <a:pPr algn="ctr"/>
                      <a:endParaRPr lang="en-GB" sz="3200" dirty="0">
                        <a:effectLst/>
                        <a:latin typeface="Times New Roman" panose="02020603050405020304" pitchFamily="18" charset="0"/>
                      </a:endParaRPr>
                    </a:p>
                  </a:txBody>
                  <a:tcPr marL="68580" marR="6858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DAEFF1"/>
                    </a:solidFill>
                  </a:tcPr>
                </a:tc>
                <a:tc>
                  <a:txBody>
                    <a:bodyPr/>
                    <a:lstStyle/>
                    <a:p>
                      <a:pPr algn="ctr"/>
                      <a:endParaRPr lang="en-GB" sz="3200" dirty="0">
                        <a:effectLst/>
                        <a:latin typeface="Times New Roman" panose="02020603050405020304" pitchFamily="18" charset="0"/>
                      </a:endParaRPr>
                    </a:p>
                  </a:txBody>
                  <a:tcPr marL="68580" marR="6858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DAEFF1"/>
                    </a:solidFill>
                  </a:tcPr>
                </a:tc>
                <a:tc>
                  <a:txBody>
                    <a:bodyPr/>
                    <a:lstStyle/>
                    <a:p>
                      <a:pPr algn="ctr"/>
                      <a:endParaRPr lang="en-GB" sz="3200" dirty="0">
                        <a:effectLst/>
                        <a:latin typeface="Times New Roman" panose="02020603050405020304" pitchFamily="18" charset="0"/>
                      </a:endParaRPr>
                    </a:p>
                  </a:txBody>
                  <a:tcPr marL="68580" marR="6858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DAEFF1"/>
                    </a:solidFill>
                  </a:tcPr>
                </a:tc>
                <a:tc>
                  <a:txBody>
                    <a:bodyPr/>
                    <a:lstStyle/>
                    <a:p>
                      <a:pPr algn="ctr"/>
                      <a:endParaRPr lang="en-GB" sz="3200" dirty="0">
                        <a:effectLst/>
                        <a:latin typeface="Times New Roman" panose="02020603050405020304" pitchFamily="18" charset="0"/>
                      </a:endParaRPr>
                    </a:p>
                  </a:txBody>
                  <a:tcPr marL="68580" marR="6858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DAEFF1"/>
                    </a:solidFill>
                  </a:tcPr>
                </a:tc>
                <a:tc>
                  <a:txBody>
                    <a:bodyPr/>
                    <a:lstStyle/>
                    <a:p>
                      <a:pPr algn="ctr"/>
                      <a:endParaRPr lang="en-GB" sz="3200" dirty="0">
                        <a:effectLst/>
                        <a:latin typeface="Times New Roman" panose="02020603050405020304" pitchFamily="18" charset="0"/>
                      </a:endParaRPr>
                    </a:p>
                  </a:txBody>
                  <a:tcPr marL="68580" marR="6858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DAEFF1"/>
                    </a:solidFill>
                  </a:tcPr>
                </a:tc>
                <a:extLst>
                  <a:ext uri="{0D108BD9-81ED-4DB2-BD59-A6C34878D82A}">
                    <a16:rowId xmlns:a16="http://schemas.microsoft.com/office/drawing/2014/main" val="3516844614"/>
                  </a:ext>
                </a:extLst>
              </a:tr>
            </a:tbl>
          </a:graphicData>
        </a:graphic>
      </p:graphicFrame>
    </p:spTree>
    <p:extLst>
      <p:ext uri="{BB962C8B-B14F-4D97-AF65-F5344CB8AC3E}">
        <p14:creationId xmlns:p14="http://schemas.microsoft.com/office/powerpoint/2010/main" val="14721299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380072-FCFD-4AAD-AD76-090E9E61F57C}"/>
              </a:ext>
            </a:extLst>
          </p:cNvPr>
          <p:cNvSpPr>
            <a:spLocks noGrp="1"/>
          </p:cNvSpPr>
          <p:nvPr>
            <p:ph type="title"/>
          </p:nvPr>
        </p:nvSpPr>
        <p:spPr>
          <a:xfrm>
            <a:off x="916912" y="780287"/>
            <a:ext cx="9258353" cy="346257"/>
          </a:xfrm>
        </p:spPr>
        <p:txBody>
          <a:bodyPr/>
          <a:lstStyle/>
          <a:p>
            <a:r>
              <a:rPr lang="en-US" dirty="0">
                <a:latin typeface="Arial" panose="020B0604020202020204" pitchFamily="34" charset="0"/>
                <a:cs typeface="Arial" panose="020B0604020202020204" pitchFamily="34" charset="0"/>
              </a:rPr>
              <a:t>Action points</a:t>
            </a:r>
            <a:endParaRPr lang="en-GB"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40453C0A-B52D-46B7-B997-C95870082BB4}"/>
              </a:ext>
            </a:extLst>
          </p:cNvPr>
          <p:cNvSpPr>
            <a:spLocks noGrp="1"/>
          </p:cNvSpPr>
          <p:nvPr>
            <p:ph idx="1"/>
          </p:nvPr>
        </p:nvSpPr>
        <p:spPr>
          <a:xfrm>
            <a:off x="652653" y="3133344"/>
            <a:ext cx="10886694" cy="2553058"/>
          </a:xfrm>
        </p:spPr>
        <p:txBody>
          <a:bodyPr/>
          <a:lstStyle/>
          <a:p>
            <a:r>
              <a:rPr lang="en-GB" sz="3200" dirty="0">
                <a:solidFill>
                  <a:schemeClr val="tx1"/>
                </a:solidFill>
                <a:latin typeface="Arial" panose="020B0604020202020204" pitchFamily="34" charset="0"/>
                <a:cs typeface="Arial" panose="020B0604020202020204" pitchFamily="34" charset="0"/>
              </a:rPr>
              <a:t>Action points to reduce complications?</a:t>
            </a:r>
          </a:p>
        </p:txBody>
      </p:sp>
    </p:spTree>
    <p:extLst>
      <p:ext uri="{BB962C8B-B14F-4D97-AF65-F5344CB8AC3E}">
        <p14:creationId xmlns:p14="http://schemas.microsoft.com/office/powerpoint/2010/main" val="14328284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19CF1B-B836-4BB8-A7C5-9F5A725942D7}"/>
              </a:ext>
            </a:extLst>
          </p:cNvPr>
          <p:cNvSpPr>
            <a:spLocks noGrp="1"/>
          </p:cNvSpPr>
          <p:nvPr>
            <p:ph type="title"/>
          </p:nvPr>
        </p:nvSpPr>
        <p:spPr>
          <a:xfrm>
            <a:off x="447520" y="403303"/>
            <a:ext cx="9258353" cy="603902"/>
          </a:xfrm>
        </p:spPr>
        <p:txBody>
          <a:bodyPr/>
          <a:lstStyle/>
          <a:p>
            <a:r>
              <a:rPr lang="en-GB" dirty="0">
                <a:latin typeface="Arial"/>
              </a:rPr>
              <a:t>Individual Surgeon’s access to NOD data</a:t>
            </a:r>
          </a:p>
        </p:txBody>
      </p:sp>
      <p:sp>
        <p:nvSpPr>
          <p:cNvPr id="3" name="Content Placeholder 2">
            <a:extLst>
              <a:ext uri="{FF2B5EF4-FFF2-40B4-BE49-F238E27FC236}">
                <a16:creationId xmlns:a16="http://schemas.microsoft.com/office/drawing/2014/main" id="{CBE68036-FD3A-40A9-8D10-AF650F7D9A8A}"/>
              </a:ext>
            </a:extLst>
          </p:cNvPr>
          <p:cNvSpPr>
            <a:spLocks noGrp="1"/>
          </p:cNvSpPr>
          <p:nvPr>
            <p:ph idx="1"/>
          </p:nvPr>
        </p:nvSpPr>
        <p:spPr/>
        <p:txBody>
          <a:bodyPr vert="horz" lIns="0" tIns="0" rIns="0" bIns="0" rtlCol="0" anchor="t">
            <a:noAutofit/>
          </a:bodyPr>
          <a:lstStyle/>
          <a:p>
            <a:r>
              <a:rPr lang="en-GB" dirty="0">
                <a:latin typeface="Arial"/>
              </a:rPr>
              <a:t>Insert screenshot or video to capture accessing NOD data via login</a:t>
            </a:r>
          </a:p>
        </p:txBody>
      </p:sp>
    </p:spTree>
    <p:extLst>
      <p:ext uri="{BB962C8B-B14F-4D97-AF65-F5344CB8AC3E}">
        <p14:creationId xmlns:p14="http://schemas.microsoft.com/office/powerpoint/2010/main" val="21413896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FF8E3FD-0ABD-4C11-8AFA-1AD912CA2BEF}"/>
              </a:ext>
            </a:extLst>
          </p:cNvPr>
          <p:cNvSpPr>
            <a:spLocks noGrp="1"/>
          </p:cNvSpPr>
          <p:nvPr>
            <p:ph type="ctrTitle"/>
          </p:nvPr>
        </p:nvSpPr>
        <p:spPr>
          <a:xfrm>
            <a:off x="950976" y="2535919"/>
            <a:ext cx="10460736" cy="2387600"/>
          </a:xfrm>
        </p:spPr>
        <p:txBody>
          <a:bodyPr/>
          <a:lstStyle/>
          <a:p>
            <a:r>
              <a:rPr lang="en-GB" sz="5400" dirty="0">
                <a:latin typeface="Arial" panose="020B0604020202020204" pitchFamily="34" charset="0"/>
                <a:cs typeface="Arial" panose="020B0604020202020204" pitchFamily="34" charset="0"/>
              </a:rPr>
              <a:t>Optional sections depending on local practice and audit priorities </a:t>
            </a:r>
            <a:br>
              <a:rPr lang="en-GB" sz="5400" dirty="0">
                <a:latin typeface="Arial" panose="020B0604020202020204" pitchFamily="34" charset="0"/>
                <a:cs typeface="Arial" panose="020B0604020202020204" pitchFamily="34" charset="0"/>
              </a:rPr>
            </a:br>
            <a:r>
              <a:rPr lang="en-GB" sz="4400" dirty="0">
                <a:latin typeface="Arial" panose="020B0604020202020204" pitchFamily="34" charset="0"/>
                <a:cs typeface="Arial" panose="020B0604020202020204" pitchFamily="34" charset="0"/>
              </a:rPr>
              <a:t>– delete or include as deemed appropriate</a:t>
            </a:r>
            <a:endParaRPr lang="en-GB" sz="5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532789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0047" y="1856232"/>
            <a:ext cx="9120637" cy="2496356"/>
          </a:xfrm>
        </p:spPr>
        <p:txBody>
          <a:bodyPr/>
          <a:lstStyle/>
          <a:p>
            <a:pPr algn="ctr"/>
            <a:br>
              <a:rPr lang="en-GB" sz="4000" b="1" dirty="0"/>
            </a:br>
            <a:r>
              <a:rPr lang="en-GB" sz="4000" b="1" dirty="0">
                <a:latin typeface="Arial" panose="020B0604020202020204" pitchFamily="34" charset="0"/>
                <a:cs typeface="Arial" panose="020B0604020202020204" pitchFamily="34" charset="0"/>
              </a:rPr>
              <a:t>Part 3: Training</a:t>
            </a:r>
            <a:br>
              <a:rPr lang="en-GB" sz="4800" b="1" dirty="0"/>
            </a:br>
            <a:endParaRPr lang="en-GB" sz="4400" dirty="0"/>
          </a:p>
        </p:txBody>
      </p:sp>
    </p:spTree>
    <p:extLst>
      <p:ext uri="{BB962C8B-B14F-4D97-AF65-F5344CB8AC3E}">
        <p14:creationId xmlns:p14="http://schemas.microsoft.com/office/powerpoint/2010/main" val="38218696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380072-FCFD-4AAD-AD76-090E9E61F57C}"/>
              </a:ext>
            </a:extLst>
          </p:cNvPr>
          <p:cNvSpPr>
            <a:spLocks noGrp="1"/>
          </p:cNvSpPr>
          <p:nvPr>
            <p:ph type="title"/>
          </p:nvPr>
        </p:nvSpPr>
        <p:spPr>
          <a:xfrm>
            <a:off x="356842" y="316903"/>
            <a:ext cx="9258353" cy="603902"/>
          </a:xfrm>
        </p:spPr>
        <p:txBody>
          <a:bodyPr/>
          <a:lstStyle/>
          <a:p>
            <a:r>
              <a:rPr lang="en-GB" dirty="0">
                <a:latin typeface="Arial" panose="020B0604020202020204" pitchFamily="34" charset="0"/>
                <a:cs typeface="Arial" panose="020B0604020202020204" pitchFamily="34" charset="0"/>
              </a:rPr>
              <a:t>Contribution to training – national data</a:t>
            </a:r>
          </a:p>
        </p:txBody>
      </p:sp>
      <p:sp>
        <p:nvSpPr>
          <p:cNvPr id="3" name="Content Placeholder 2">
            <a:extLst>
              <a:ext uri="{FF2B5EF4-FFF2-40B4-BE49-F238E27FC236}">
                <a16:creationId xmlns:a16="http://schemas.microsoft.com/office/drawing/2014/main" id="{40453C0A-B52D-46B7-B997-C95870082BB4}"/>
              </a:ext>
            </a:extLst>
          </p:cNvPr>
          <p:cNvSpPr>
            <a:spLocks noGrp="1"/>
          </p:cNvSpPr>
          <p:nvPr>
            <p:ph idx="1"/>
          </p:nvPr>
        </p:nvSpPr>
        <p:spPr>
          <a:xfrm>
            <a:off x="1498527" y="1368334"/>
            <a:ext cx="9528701" cy="4988923"/>
          </a:xfrm>
        </p:spPr>
        <p:txBody>
          <a:bodyPr/>
          <a:lstStyle/>
          <a:p>
            <a:pPr algn="l"/>
            <a:r>
              <a:rPr lang="en-GB" sz="2400" dirty="0">
                <a:solidFill>
                  <a:schemeClr val="tx1"/>
                </a:solidFill>
                <a:latin typeface="Arial" panose="020B0604020202020204" pitchFamily="34" charset="0"/>
                <a:cs typeface="Arial" panose="020B0604020202020204" pitchFamily="34" charset="0"/>
              </a:rPr>
              <a:t>Many centres offer no training opportunities in 2022-23:</a:t>
            </a:r>
          </a:p>
          <a:p>
            <a:pPr marL="457200" indent="-457200" algn="l">
              <a:buFont typeface="Arial" panose="020B0604020202020204" pitchFamily="34" charset="0"/>
              <a:buChar char="•"/>
            </a:pPr>
            <a:r>
              <a:rPr lang="en-GB" sz="2400" dirty="0">
                <a:solidFill>
                  <a:schemeClr val="tx1"/>
                </a:solidFill>
                <a:latin typeface="Arial" panose="020B0604020202020204" pitchFamily="34" charset="0"/>
                <a:cs typeface="Arial" panose="020B0604020202020204" pitchFamily="34" charset="0"/>
              </a:rPr>
              <a:t>481,530 eligible operations performed by 2,312 surgeons</a:t>
            </a:r>
          </a:p>
          <a:p>
            <a:pPr marL="457200" lvl="0" indent="-457200" algn="l">
              <a:buFont typeface="Arial" panose="020B0604020202020204" pitchFamily="34" charset="0"/>
              <a:buChar char="•"/>
            </a:pPr>
            <a:r>
              <a:rPr lang="en-GB" sz="2400" dirty="0">
                <a:solidFill>
                  <a:schemeClr val="tx1"/>
                </a:solidFill>
                <a:latin typeface="Arial" panose="020B0604020202020204" pitchFamily="34" charset="0"/>
                <a:cs typeface="Arial" panose="020B0604020202020204" pitchFamily="34" charset="0"/>
              </a:rPr>
              <a:t>1,244 consultants performed 406,620 (84.4%) operations</a:t>
            </a:r>
          </a:p>
          <a:p>
            <a:pPr marL="457200" lvl="0" indent="-457200" algn="l">
              <a:buFont typeface="Arial" panose="020B0604020202020204" pitchFamily="34" charset="0"/>
              <a:buChar char="•"/>
            </a:pPr>
            <a:r>
              <a:rPr lang="en-GB" sz="2400" dirty="0">
                <a:solidFill>
                  <a:schemeClr val="tx1"/>
                </a:solidFill>
                <a:latin typeface="Arial" panose="020B0604020202020204" pitchFamily="34" charset="0"/>
                <a:cs typeface="Arial" panose="020B0604020202020204" pitchFamily="34" charset="0"/>
              </a:rPr>
              <a:t>217 career grade non-consultants did 19,397 (4.0%) operations</a:t>
            </a:r>
          </a:p>
          <a:p>
            <a:pPr marL="457200" lvl="0" indent="-457200" algn="l">
              <a:buFont typeface="Arial" panose="020B0604020202020204" pitchFamily="34" charset="0"/>
              <a:buChar char="•"/>
            </a:pPr>
            <a:r>
              <a:rPr lang="en-GB" sz="2400" dirty="0">
                <a:solidFill>
                  <a:schemeClr val="tx1"/>
                </a:solidFill>
                <a:latin typeface="Arial" panose="020B0604020202020204" pitchFamily="34" charset="0"/>
                <a:cs typeface="Arial" panose="020B0604020202020204" pitchFamily="34" charset="0"/>
              </a:rPr>
              <a:t>807 more experienced trainees did 49,615 (10.3%) operations</a:t>
            </a:r>
          </a:p>
          <a:p>
            <a:pPr marL="457200" lvl="0" indent="-457200" algn="l">
              <a:buFont typeface="Arial" panose="020B0604020202020204" pitchFamily="34" charset="0"/>
              <a:buChar char="•"/>
            </a:pPr>
            <a:r>
              <a:rPr lang="en-GB" sz="2400" dirty="0">
                <a:solidFill>
                  <a:schemeClr val="tx1"/>
                </a:solidFill>
                <a:latin typeface="Arial" panose="020B0604020202020204" pitchFamily="34" charset="0"/>
                <a:cs typeface="Arial" panose="020B0604020202020204" pitchFamily="34" charset="0"/>
              </a:rPr>
              <a:t>151 less experienced trainees did 5,898 (1.2%) operations</a:t>
            </a:r>
          </a:p>
        </p:txBody>
      </p:sp>
    </p:spTree>
    <p:extLst>
      <p:ext uri="{BB962C8B-B14F-4D97-AF65-F5344CB8AC3E}">
        <p14:creationId xmlns:p14="http://schemas.microsoft.com/office/powerpoint/2010/main" val="1225763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6FA4F-F39D-4867-A3AD-FA260C7E0B78}"/>
              </a:ext>
            </a:extLst>
          </p:cNvPr>
          <p:cNvSpPr>
            <a:spLocks noGrp="1"/>
          </p:cNvSpPr>
          <p:nvPr>
            <p:ph type="title"/>
          </p:nvPr>
        </p:nvSpPr>
        <p:spPr>
          <a:xfrm>
            <a:off x="731746" y="403302"/>
            <a:ext cx="9258353" cy="603902"/>
          </a:xfrm>
        </p:spPr>
        <p:txBody>
          <a:bodyPr/>
          <a:lstStyle/>
          <a:p>
            <a:r>
              <a:rPr lang="en-GB" dirty="0">
                <a:latin typeface="Arial" panose="020B0604020202020204" pitchFamily="34" charset="0"/>
                <a:cs typeface="Arial" panose="020B0604020202020204" pitchFamily="34" charset="0"/>
              </a:rPr>
              <a:t>Contribution to training</a:t>
            </a:r>
          </a:p>
        </p:txBody>
      </p:sp>
      <p:sp>
        <p:nvSpPr>
          <p:cNvPr id="5" name="TextBox 4">
            <a:extLst>
              <a:ext uri="{FF2B5EF4-FFF2-40B4-BE49-F238E27FC236}">
                <a16:creationId xmlns:a16="http://schemas.microsoft.com/office/drawing/2014/main" id="{3D397E53-DE66-430D-83F8-308D4DA19CAE}"/>
              </a:ext>
            </a:extLst>
          </p:cNvPr>
          <p:cNvSpPr txBox="1"/>
          <p:nvPr/>
        </p:nvSpPr>
        <p:spPr>
          <a:xfrm>
            <a:off x="337457" y="1370064"/>
            <a:ext cx="11669486" cy="612000"/>
          </a:xfrm>
          <a:prstGeom prst="rect">
            <a:avLst/>
          </a:prstGeom>
          <a:noFill/>
        </p:spPr>
        <p:txBody>
          <a:bodyPr wrap="square" rtlCol="0">
            <a:spAutoFit/>
          </a:bodyPr>
          <a:lstStyle/>
          <a:p>
            <a:r>
              <a:rPr lang="en-GB" sz="1600" b="1" dirty="0">
                <a:latin typeface="Arial" panose="020B0604020202020204" pitchFamily="34" charset="0"/>
                <a:cs typeface="Arial" panose="020B0604020202020204" pitchFamily="34" charset="0"/>
              </a:rPr>
              <a:t>Percentage of eligible operations performed by each grade of surgeon for each contributing centre – Ordered by the percentage of operations performed by consultant surgeons</a:t>
            </a:r>
          </a:p>
          <a:p>
            <a:endParaRPr lang="en-GB" dirty="0"/>
          </a:p>
        </p:txBody>
      </p:sp>
      <p:pic>
        <p:nvPicPr>
          <p:cNvPr id="8" name="Picture 7">
            <a:extLst>
              <a:ext uri="{FF2B5EF4-FFF2-40B4-BE49-F238E27FC236}">
                <a16:creationId xmlns:a16="http://schemas.microsoft.com/office/drawing/2014/main" id="{C5E62674-2774-4B00-50B2-613243F77D1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48185" y="1982064"/>
            <a:ext cx="5760000" cy="4189073"/>
          </a:xfrm>
          <a:prstGeom prst="rect">
            <a:avLst/>
          </a:prstGeom>
        </p:spPr>
      </p:pic>
    </p:spTree>
    <p:extLst>
      <p:ext uri="{BB962C8B-B14F-4D97-AF65-F5344CB8AC3E}">
        <p14:creationId xmlns:p14="http://schemas.microsoft.com/office/powerpoint/2010/main" val="1631355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5052DF-49D9-4F35-A5FB-6755BCCC2CAE}"/>
              </a:ext>
            </a:extLst>
          </p:cNvPr>
          <p:cNvSpPr>
            <a:spLocks noGrp="1"/>
          </p:cNvSpPr>
          <p:nvPr>
            <p:ph type="title"/>
          </p:nvPr>
        </p:nvSpPr>
        <p:spPr/>
        <p:txBody>
          <a:bodyPr/>
          <a:lstStyle/>
          <a:p>
            <a:r>
              <a:rPr lang="en-GB" dirty="0">
                <a:latin typeface="Arial" panose="020B0604020202020204" pitchFamily="34" charset="0"/>
                <a:cs typeface="Arial" panose="020B0604020202020204" pitchFamily="34" charset="0"/>
              </a:rPr>
              <a:t>GMC 2022 National Training Survey</a:t>
            </a:r>
          </a:p>
        </p:txBody>
      </p:sp>
      <p:sp>
        <p:nvSpPr>
          <p:cNvPr id="3" name="Content Placeholder 2">
            <a:extLst>
              <a:ext uri="{FF2B5EF4-FFF2-40B4-BE49-F238E27FC236}">
                <a16:creationId xmlns:a16="http://schemas.microsoft.com/office/drawing/2014/main" id="{A875F8BD-7F21-4868-ADA0-3158DA96958A}"/>
              </a:ext>
            </a:extLst>
          </p:cNvPr>
          <p:cNvSpPr>
            <a:spLocks noGrp="1"/>
          </p:cNvSpPr>
          <p:nvPr>
            <p:ph idx="1"/>
          </p:nvPr>
        </p:nvSpPr>
        <p:spPr>
          <a:xfrm>
            <a:off x="788896" y="1696379"/>
            <a:ext cx="10515600" cy="4005263"/>
          </a:xfrm>
        </p:spPr>
        <p:txBody>
          <a:bodyPr/>
          <a:lstStyle/>
          <a:p>
            <a:pPr marL="457200" lvl="1" indent="-457200" algn="l">
              <a:buFont typeface="Arial" panose="020B0604020202020204" pitchFamily="34" charset="0"/>
              <a:buChar char="•"/>
            </a:pPr>
            <a:r>
              <a:rPr lang="en-GB" sz="3600" dirty="0">
                <a:solidFill>
                  <a:schemeClr val="tx1"/>
                </a:solidFill>
                <a:latin typeface="Arial" panose="020B0604020202020204" pitchFamily="34" charset="0"/>
                <a:cs typeface="Arial" panose="020B0604020202020204" pitchFamily="34" charset="0"/>
              </a:rPr>
              <a:t>~600 STs</a:t>
            </a:r>
          </a:p>
          <a:p>
            <a:pPr marL="457200" lvl="1" indent="-457200" algn="l">
              <a:buFont typeface="Arial" panose="020B0604020202020204" pitchFamily="34" charset="0"/>
              <a:buChar char="•"/>
            </a:pPr>
            <a:endParaRPr lang="en-GB" sz="3600" dirty="0">
              <a:solidFill>
                <a:schemeClr val="tx1"/>
              </a:solidFill>
              <a:latin typeface="Arial" panose="020B0604020202020204" pitchFamily="34" charset="0"/>
              <a:cs typeface="Arial" panose="020B0604020202020204" pitchFamily="34" charset="0"/>
            </a:endParaRPr>
          </a:p>
          <a:p>
            <a:pPr marL="457200" lvl="1" indent="-457200" algn="l">
              <a:buFont typeface="Arial" panose="020B0604020202020204" pitchFamily="34" charset="0"/>
              <a:buChar char="•"/>
            </a:pPr>
            <a:r>
              <a:rPr lang="en-GB" sz="3600" dirty="0">
                <a:solidFill>
                  <a:schemeClr val="tx1"/>
                </a:solidFill>
                <a:latin typeface="Arial" panose="020B0604020202020204" pitchFamily="34" charset="0"/>
                <a:cs typeface="Arial" panose="020B0604020202020204" pitchFamily="34" charset="0"/>
              </a:rPr>
              <a:t>Proportion of trainees who had not completed 50 or more cases by end of their ST2: </a:t>
            </a:r>
          </a:p>
          <a:p>
            <a:pPr marL="1600200" lvl="2" indent="-457200" algn="l">
              <a:buFont typeface="Arial" panose="020B0604020202020204" pitchFamily="34" charset="0"/>
              <a:buChar char="•"/>
            </a:pPr>
            <a:r>
              <a:rPr lang="en-GB" sz="4000" dirty="0">
                <a:solidFill>
                  <a:schemeClr val="tx1"/>
                </a:solidFill>
                <a:latin typeface="Arial" panose="020B0604020202020204" pitchFamily="34" charset="0"/>
                <a:cs typeface="Arial" panose="020B0604020202020204" pitchFamily="34" charset="0"/>
              </a:rPr>
              <a:t>12% in 2019 </a:t>
            </a:r>
          </a:p>
          <a:p>
            <a:pPr marL="1600200" lvl="2" indent="-457200" algn="l">
              <a:buFont typeface="Arial" panose="020B0604020202020204" pitchFamily="34" charset="0"/>
              <a:buChar char="•"/>
            </a:pPr>
            <a:r>
              <a:rPr lang="en-GB" sz="4000" dirty="0">
                <a:solidFill>
                  <a:schemeClr val="tx1"/>
                </a:solidFill>
                <a:latin typeface="Arial" panose="020B0604020202020204" pitchFamily="34" charset="0"/>
                <a:cs typeface="Arial" panose="020B0604020202020204" pitchFamily="34" charset="0"/>
              </a:rPr>
              <a:t>to 35% in 2022</a:t>
            </a:r>
          </a:p>
          <a:p>
            <a:pPr lvl="1" algn="l"/>
            <a:endParaRPr lang="en-GB" sz="2000" dirty="0">
              <a:solidFill>
                <a:schemeClr val="tx1"/>
              </a:solidFill>
              <a:latin typeface="Arial" panose="020B0604020202020204" pitchFamily="34" charset="0"/>
              <a:cs typeface="Arial" panose="020B0604020202020204" pitchFamily="34" charset="0"/>
            </a:endParaRPr>
          </a:p>
          <a:p>
            <a:pPr lvl="1" algn="l"/>
            <a:r>
              <a:rPr lang="en-GB" sz="2000" dirty="0">
                <a:solidFill>
                  <a:schemeClr val="tx1"/>
                </a:solidFill>
                <a:latin typeface="Arial" panose="020B0604020202020204" pitchFamily="34" charset="0"/>
                <a:cs typeface="Arial" panose="020B0604020202020204" pitchFamily="34" charset="0"/>
              </a:rPr>
              <a:t>Analysis of cataract training provision in </a:t>
            </a:r>
            <a:r>
              <a:rPr lang="en-GB" sz="2000" dirty="0" err="1">
                <a:solidFill>
                  <a:schemeClr val="tx1"/>
                </a:solidFill>
                <a:latin typeface="Arial" panose="020B0604020202020204" pitchFamily="34" charset="0"/>
                <a:cs typeface="Arial" panose="020B0604020202020204" pitchFamily="34" charset="0"/>
              </a:rPr>
              <a:t>england</a:t>
            </a:r>
            <a:r>
              <a:rPr lang="en-GB" sz="2000" dirty="0">
                <a:solidFill>
                  <a:schemeClr val="tx1"/>
                </a:solidFill>
                <a:latin typeface="Arial" panose="020B0604020202020204" pitchFamily="34" charset="0"/>
                <a:cs typeface="Arial" panose="020B0604020202020204" pitchFamily="34" charset="0"/>
              </a:rPr>
              <a:t> - (2022) </a:t>
            </a:r>
            <a:r>
              <a:rPr lang="en-GB" sz="2000" dirty="0" err="1">
                <a:solidFill>
                  <a:schemeClr val="tx1"/>
                </a:solidFill>
                <a:latin typeface="Arial" panose="020B0604020202020204" pitchFamily="34" charset="0"/>
                <a:cs typeface="Arial" panose="020B0604020202020204" pitchFamily="34" charset="0"/>
              </a:rPr>
              <a:t>RCOphhth</a:t>
            </a:r>
            <a:r>
              <a:rPr lang="en-GB" sz="2000" dirty="0">
                <a:solidFill>
                  <a:schemeClr val="tx1"/>
                </a:solidFill>
                <a:latin typeface="Arial" panose="020B0604020202020204" pitchFamily="34" charset="0"/>
                <a:cs typeface="Arial" panose="020B0604020202020204" pitchFamily="34" charset="0"/>
              </a:rPr>
              <a:t>. Available at: https://www.rcophth.ac.uk/wp-content/uploads/2022/10/Analysis-of-cataract-training-provision-in-England_v2.pdf (Accessed: 29 August 2023). </a:t>
            </a:r>
          </a:p>
          <a:p>
            <a:pPr marL="457200" lvl="1" indent="-457200" algn="l">
              <a:buFont typeface="Arial" panose="020B0604020202020204" pitchFamily="34" charset="0"/>
              <a:buChar char="•"/>
            </a:pPr>
            <a:endParaRPr lang="en-GB" sz="4600" dirty="0"/>
          </a:p>
          <a:p>
            <a:pPr marL="457200" indent="-457200" algn="l">
              <a:buFont typeface="Arial" panose="020B0604020202020204" pitchFamily="34" charset="0"/>
              <a:buChar char="•"/>
            </a:pPr>
            <a:endParaRPr lang="en-GB" dirty="0"/>
          </a:p>
        </p:txBody>
      </p:sp>
    </p:spTree>
    <p:extLst>
      <p:ext uri="{BB962C8B-B14F-4D97-AF65-F5344CB8AC3E}">
        <p14:creationId xmlns:p14="http://schemas.microsoft.com/office/powerpoint/2010/main" val="38724989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56DF18-6287-419C-A957-4A321E40A774}"/>
              </a:ext>
            </a:extLst>
          </p:cNvPr>
          <p:cNvSpPr>
            <a:spLocks noGrp="1"/>
          </p:cNvSpPr>
          <p:nvPr>
            <p:ph type="title"/>
          </p:nvPr>
        </p:nvSpPr>
        <p:spPr/>
        <p:txBody>
          <a:bodyPr/>
          <a:lstStyle/>
          <a:p>
            <a:r>
              <a:rPr lang="en-GB" dirty="0">
                <a:latin typeface="Arial" panose="020B0604020202020204" pitchFamily="34" charset="0"/>
                <a:cs typeface="Arial" panose="020B0604020202020204" pitchFamily="34" charset="0"/>
              </a:rPr>
              <a:t>Your Centre 2022-23</a:t>
            </a:r>
          </a:p>
        </p:txBody>
      </p:sp>
      <p:graphicFrame>
        <p:nvGraphicFramePr>
          <p:cNvPr id="4" name="Content Placeholder 3">
            <a:extLst>
              <a:ext uri="{FF2B5EF4-FFF2-40B4-BE49-F238E27FC236}">
                <a16:creationId xmlns:a16="http://schemas.microsoft.com/office/drawing/2014/main" id="{EB8AEA01-6E83-490C-8D82-28AC3B36A18D}"/>
              </a:ext>
            </a:extLst>
          </p:cNvPr>
          <p:cNvGraphicFramePr>
            <a:graphicFrameLocks noGrp="1"/>
          </p:cNvGraphicFramePr>
          <p:nvPr>
            <p:ph idx="1"/>
            <p:extLst>
              <p:ext uri="{D42A27DB-BD31-4B8C-83A1-F6EECF244321}">
                <p14:modId xmlns:p14="http://schemas.microsoft.com/office/powerpoint/2010/main" val="3560068492"/>
              </p:ext>
            </p:extLst>
          </p:nvPr>
        </p:nvGraphicFramePr>
        <p:xfrm>
          <a:off x="365760" y="2633472"/>
          <a:ext cx="11460480" cy="2477834"/>
        </p:xfrm>
        <a:graphic>
          <a:graphicData uri="http://schemas.openxmlformats.org/drawingml/2006/table">
            <a:tbl>
              <a:tblPr firstRow="1"/>
              <a:tblGrid>
                <a:gridCol w="1910080">
                  <a:extLst>
                    <a:ext uri="{9D8B030D-6E8A-4147-A177-3AD203B41FA5}">
                      <a16:colId xmlns:a16="http://schemas.microsoft.com/office/drawing/2014/main" val="1583435929"/>
                    </a:ext>
                  </a:extLst>
                </a:gridCol>
                <a:gridCol w="1910080">
                  <a:extLst>
                    <a:ext uri="{9D8B030D-6E8A-4147-A177-3AD203B41FA5}">
                      <a16:colId xmlns:a16="http://schemas.microsoft.com/office/drawing/2014/main" val="2384466648"/>
                    </a:ext>
                  </a:extLst>
                </a:gridCol>
                <a:gridCol w="1910080">
                  <a:extLst>
                    <a:ext uri="{9D8B030D-6E8A-4147-A177-3AD203B41FA5}">
                      <a16:colId xmlns:a16="http://schemas.microsoft.com/office/drawing/2014/main" val="73323682"/>
                    </a:ext>
                  </a:extLst>
                </a:gridCol>
                <a:gridCol w="1910080">
                  <a:extLst>
                    <a:ext uri="{9D8B030D-6E8A-4147-A177-3AD203B41FA5}">
                      <a16:colId xmlns:a16="http://schemas.microsoft.com/office/drawing/2014/main" val="1396748026"/>
                    </a:ext>
                  </a:extLst>
                </a:gridCol>
                <a:gridCol w="1910080">
                  <a:extLst>
                    <a:ext uri="{9D8B030D-6E8A-4147-A177-3AD203B41FA5}">
                      <a16:colId xmlns:a16="http://schemas.microsoft.com/office/drawing/2014/main" val="3678092840"/>
                    </a:ext>
                  </a:extLst>
                </a:gridCol>
                <a:gridCol w="1910080">
                  <a:extLst>
                    <a:ext uri="{9D8B030D-6E8A-4147-A177-3AD203B41FA5}">
                      <a16:colId xmlns:a16="http://schemas.microsoft.com/office/drawing/2014/main" val="397601699"/>
                    </a:ext>
                  </a:extLst>
                </a:gridCol>
              </a:tblGrid>
              <a:tr h="1384249">
                <a:tc>
                  <a:txBody>
                    <a:bodyPr/>
                    <a:lstStyle/>
                    <a:p>
                      <a:pPr algn="ctr">
                        <a:lnSpc>
                          <a:spcPct val="150000"/>
                        </a:lnSpc>
                        <a:spcAft>
                          <a:spcPts val="0"/>
                        </a:spcAft>
                      </a:pPr>
                      <a:r>
                        <a:rPr lang="en-GB" sz="1800" b="1" dirty="0">
                          <a:effectLst/>
                          <a:latin typeface="Arial" panose="020B0604020202020204" pitchFamily="34" charset="0"/>
                          <a:ea typeface="MS Gothic" panose="020B0609070205080204" pitchFamily="49" charset="-128"/>
                          <a:cs typeface="Arial" panose="020B0604020202020204" pitchFamily="34" charset="0"/>
                        </a:rPr>
                        <a:t>Number of eligible operations</a:t>
                      </a:r>
                      <a:endParaRPr lang="en-GB" sz="3200" dirty="0">
                        <a:effectLst/>
                        <a:latin typeface="Arial" panose="020B0604020202020204" pitchFamily="34" charset="0"/>
                        <a:ea typeface="MS Gothic" panose="020B0609070205080204" pitchFamily="49" charset="-128"/>
                        <a:cs typeface="Arial" panose="020B0604020202020204" pitchFamily="34" charset="0"/>
                      </a:endParaRPr>
                    </a:p>
                  </a:txBody>
                  <a:tcPr marL="68580" marR="6858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a:noFill/>
                    </a:lnT>
                    <a:lnB w="28575" cap="flat" cmpd="sng" algn="ctr">
                      <a:solidFill>
                        <a:srgbClr val="FFFFFF"/>
                      </a:solidFill>
                      <a:prstDash val="solid"/>
                      <a:round/>
                      <a:headEnd type="none" w="med" len="med"/>
                      <a:tailEnd type="none" w="med" len="med"/>
                    </a:lnB>
                    <a:solidFill>
                      <a:srgbClr val="49B1BA"/>
                    </a:solidFill>
                  </a:tcPr>
                </a:tc>
                <a:tc>
                  <a:txBody>
                    <a:bodyPr/>
                    <a:lstStyle/>
                    <a:p>
                      <a:pPr algn="ctr">
                        <a:lnSpc>
                          <a:spcPct val="150000"/>
                        </a:lnSpc>
                        <a:spcAft>
                          <a:spcPts val="0"/>
                        </a:spcAft>
                      </a:pPr>
                      <a:r>
                        <a:rPr lang="en-GB" sz="1800" b="1" dirty="0">
                          <a:effectLst/>
                          <a:latin typeface="Arial" panose="020B0604020202020204" pitchFamily="34" charset="0"/>
                          <a:ea typeface="MS Gothic" panose="020B0609070205080204" pitchFamily="49" charset="-128"/>
                          <a:cs typeface="Arial" panose="020B0604020202020204" pitchFamily="34" charset="0"/>
                        </a:rPr>
                        <a:t>Number of surgeons</a:t>
                      </a:r>
                      <a:endParaRPr lang="en-GB" sz="3200" dirty="0">
                        <a:effectLst/>
                        <a:latin typeface="Arial" panose="020B0604020202020204" pitchFamily="34" charset="0"/>
                        <a:ea typeface="MS Gothic" panose="020B0609070205080204" pitchFamily="49" charset="-128"/>
                        <a:cs typeface="Arial" panose="020B0604020202020204" pitchFamily="34" charset="0"/>
                      </a:endParaRPr>
                    </a:p>
                  </a:txBody>
                  <a:tcPr marL="68580" marR="6858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a:noFill/>
                    </a:lnT>
                    <a:lnB w="28575" cap="flat" cmpd="sng" algn="ctr">
                      <a:solidFill>
                        <a:srgbClr val="FFFFFF"/>
                      </a:solidFill>
                      <a:prstDash val="solid"/>
                      <a:round/>
                      <a:headEnd type="none" w="med" len="med"/>
                      <a:tailEnd type="none" w="med" len="med"/>
                    </a:lnB>
                    <a:solidFill>
                      <a:srgbClr val="49B1BA"/>
                    </a:solidFill>
                  </a:tcPr>
                </a:tc>
                <a:tc>
                  <a:txBody>
                    <a:bodyPr/>
                    <a:lstStyle/>
                    <a:p>
                      <a:pPr algn="ctr">
                        <a:lnSpc>
                          <a:spcPct val="150000"/>
                        </a:lnSpc>
                        <a:spcAft>
                          <a:spcPts val="0"/>
                        </a:spcAft>
                      </a:pPr>
                      <a:r>
                        <a:rPr lang="en-GB" sz="1800" b="1" dirty="0">
                          <a:effectLst/>
                          <a:latin typeface="Arial" panose="020B0604020202020204" pitchFamily="34" charset="0"/>
                          <a:ea typeface="MS Gothic" panose="020B0609070205080204" pitchFamily="49" charset="-128"/>
                          <a:cs typeface="Arial" panose="020B0604020202020204" pitchFamily="34" charset="0"/>
                        </a:rPr>
                        <a:t>% cases by Consultants</a:t>
                      </a:r>
                      <a:endParaRPr lang="en-GB" sz="3200" dirty="0">
                        <a:effectLst/>
                        <a:latin typeface="Arial" panose="020B0604020202020204" pitchFamily="34" charset="0"/>
                        <a:ea typeface="MS Gothic" panose="020B0609070205080204" pitchFamily="49" charset="-128"/>
                        <a:cs typeface="Arial" panose="020B0604020202020204" pitchFamily="34" charset="0"/>
                      </a:endParaRPr>
                    </a:p>
                  </a:txBody>
                  <a:tcPr marL="68580" marR="6858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a:noFill/>
                    </a:lnT>
                    <a:lnB w="28575" cap="flat" cmpd="sng" algn="ctr">
                      <a:solidFill>
                        <a:srgbClr val="FFFFFF"/>
                      </a:solidFill>
                      <a:prstDash val="solid"/>
                      <a:round/>
                      <a:headEnd type="none" w="med" len="med"/>
                      <a:tailEnd type="none" w="med" len="med"/>
                    </a:lnB>
                    <a:solidFill>
                      <a:srgbClr val="49B1BA"/>
                    </a:solidFill>
                  </a:tcPr>
                </a:tc>
                <a:tc>
                  <a:txBody>
                    <a:bodyPr/>
                    <a:lstStyle/>
                    <a:p>
                      <a:pPr algn="ctr">
                        <a:lnSpc>
                          <a:spcPct val="150000"/>
                        </a:lnSpc>
                        <a:spcAft>
                          <a:spcPts val="0"/>
                        </a:spcAft>
                      </a:pPr>
                      <a:r>
                        <a:rPr lang="en-GB" sz="1800" b="1" dirty="0">
                          <a:effectLst/>
                          <a:latin typeface="Arial" panose="020B0604020202020204" pitchFamily="34" charset="0"/>
                          <a:ea typeface="MS Gothic" panose="020B0609070205080204" pitchFamily="49" charset="-128"/>
                          <a:cs typeface="Arial" panose="020B0604020202020204" pitchFamily="34" charset="0"/>
                        </a:rPr>
                        <a:t>% cases by career grade non-consultant</a:t>
                      </a:r>
                      <a:endParaRPr lang="en-GB" sz="3200" dirty="0">
                        <a:effectLst/>
                        <a:latin typeface="Arial" panose="020B0604020202020204" pitchFamily="34" charset="0"/>
                        <a:ea typeface="MS Gothic" panose="020B0609070205080204" pitchFamily="49" charset="-128"/>
                        <a:cs typeface="Arial" panose="020B0604020202020204" pitchFamily="34" charset="0"/>
                      </a:endParaRPr>
                    </a:p>
                  </a:txBody>
                  <a:tcPr marL="68580" marR="6858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a:noFill/>
                    </a:lnT>
                    <a:lnB w="28575" cap="flat" cmpd="sng" algn="ctr">
                      <a:solidFill>
                        <a:srgbClr val="FFFFFF"/>
                      </a:solidFill>
                      <a:prstDash val="solid"/>
                      <a:round/>
                      <a:headEnd type="none" w="med" len="med"/>
                      <a:tailEnd type="none" w="med" len="med"/>
                    </a:lnB>
                    <a:solidFill>
                      <a:srgbClr val="49B1BA"/>
                    </a:solidFill>
                  </a:tcPr>
                </a:tc>
                <a:tc>
                  <a:txBody>
                    <a:bodyPr/>
                    <a:lstStyle/>
                    <a:p>
                      <a:pPr algn="ctr">
                        <a:lnSpc>
                          <a:spcPct val="150000"/>
                        </a:lnSpc>
                        <a:spcAft>
                          <a:spcPts val="0"/>
                        </a:spcAft>
                      </a:pPr>
                      <a:r>
                        <a:rPr lang="en-GB" sz="1800" b="1" dirty="0">
                          <a:effectLst/>
                          <a:latin typeface="Arial" panose="020B0604020202020204" pitchFamily="34" charset="0"/>
                          <a:ea typeface="MS Gothic" panose="020B0609070205080204" pitchFamily="49" charset="-128"/>
                          <a:cs typeface="Arial" panose="020B0604020202020204" pitchFamily="34" charset="0"/>
                        </a:rPr>
                        <a:t>% cases by more experienced trainees</a:t>
                      </a:r>
                      <a:endParaRPr lang="en-GB" sz="3200" dirty="0">
                        <a:effectLst/>
                        <a:latin typeface="Arial" panose="020B0604020202020204" pitchFamily="34" charset="0"/>
                        <a:ea typeface="MS Gothic" panose="020B0609070205080204" pitchFamily="49" charset="-128"/>
                        <a:cs typeface="Arial" panose="020B0604020202020204" pitchFamily="34" charset="0"/>
                      </a:endParaRPr>
                    </a:p>
                  </a:txBody>
                  <a:tcPr marL="68580" marR="6858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a:noFill/>
                    </a:lnT>
                    <a:lnB w="28575" cap="flat" cmpd="sng" algn="ctr">
                      <a:solidFill>
                        <a:srgbClr val="FFFFFF"/>
                      </a:solidFill>
                      <a:prstDash val="solid"/>
                      <a:round/>
                      <a:headEnd type="none" w="med" len="med"/>
                      <a:tailEnd type="none" w="med" len="med"/>
                    </a:lnB>
                    <a:solidFill>
                      <a:srgbClr val="49B1BA"/>
                    </a:solidFill>
                  </a:tcPr>
                </a:tc>
                <a:tc>
                  <a:txBody>
                    <a:bodyPr/>
                    <a:lstStyle/>
                    <a:p>
                      <a:pPr algn="ctr">
                        <a:lnSpc>
                          <a:spcPct val="150000"/>
                        </a:lnSpc>
                        <a:spcAft>
                          <a:spcPts val="0"/>
                        </a:spcAft>
                      </a:pPr>
                      <a:r>
                        <a:rPr lang="en-GB" sz="1800" b="1" dirty="0">
                          <a:effectLst/>
                          <a:latin typeface="Arial" panose="020B0604020202020204" pitchFamily="34" charset="0"/>
                          <a:ea typeface="MS Gothic" panose="020B0609070205080204" pitchFamily="49" charset="-128"/>
                          <a:cs typeface="Arial" panose="020B0604020202020204" pitchFamily="34" charset="0"/>
                        </a:rPr>
                        <a:t>% cases by less experienced trainees</a:t>
                      </a:r>
                      <a:endParaRPr lang="en-GB" sz="3200" dirty="0">
                        <a:effectLst/>
                        <a:latin typeface="Arial" panose="020B0604020202020204" pitchFamily="34" charset="0"/>
                        <a:ea typeface="MS Gothic" panose="020B0609070205080204" pitchFamily="49" charset="-128"/>
                        <a:cs typeface="Arial" panose="020B0604020202020204" pitchFamily="34" charset="0"/>
                      </a:endParaRPr>
                    </a:p>
                  </a:txBody>
                  <a:tcPr marL="68580" marR="68580" marT="36195" marB="36195" anchor="ctr">
                    <a:lnL w="28575" cap="flat" cmpd="sng" algn="ctr">
                      <a:solidFill>
                        <a:srgbClr val="FFFFFF"/>
                      </a:solidFill>
                      <a:prstDash val="solid"/>
                      <a:round/>
                      <a:headEnd type="none" w="med" len="med"/>
                      <a:tailEnd type="none" w="med" len="med"/>
                    </a:lnL>
                    <a:lnR>
                      <a:noFill/>
                    </a:lnR>
                    <a:lnT>
                      <a:noFill/>
                    </a:lnT>
                    <a:lnB w="28575" cap="flat" cmpd="sng" algn="ctr">
                      <a:solidFill>
                        <a:srgbClr val="FFFFFF"/>
                      </a:solidFill>
                      <a:prstDash val="solid"/>
                      <a:round/>
                      <a:headEnd type="none" w="med" len="med"/>
                      <a:tailEnd type="none" w="med" len="med"/>
                    </a:lnB>
                    <a:solidFill>
                      <a:srgbClr val="49B1BA"/>
                    </a:solidFill>
                  </a:tcPr>
                </a:tc>
                <a:extLst>
                  <a:ext uri="{0D108BD9-81ED-4DB2-BD59-A6C34878D82A}">
                    <a16:rowId xmlns:a16="http://schemas.microsoft.com/office/drawing/2014/main" val="3810125725"/>
                  </a:ext>
                </a:extLst>
              </a:tr>
              <a:tr h="420167">
                <a:tc>
                  <a:txBody>
                    <a:bodyPr/>
                    <a:lstStyle/>
                    <a:p>
                      <a:pPr algn="ctr">
                        <a:lnSpc>
                          <a:spcPct val="150000"/>
                        </a:lnSpc>
                        <a:spcAft>
                          <a:spcPts val="0"/>
                        </a:spcAft>
                      </a:pPr>
                      <a:endParaRPr lang="en-GB" sz="3600" dirty="0">
                        <a:effectLst/>
                        <a:latin typeface="Calibri" panose="020F0502020204030204" pitchFamily="34" charset="0"/>
                        <a:ea typeface="MS Gothic" panose="020B0609070205080204" pitchFamily="49" charset="-128"/>
                        <a:cs typeface="Times New Roman" panose="02020603050405020304" pitchFamily="18" charset="0"/>
                      </a:endParaRPr>
                    </a:p>
                  </a:txBody>
                  <a:tcPr marL="68580" marR="6858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DAEFF1"/>
                    </a:solidFill>
                  </a:tcPr>
                </a:tc>
                <a:tc>
                  <a:txBody>
                    <a:bodyPr/>
                    <a:lstStyle/>
                    <a:p>
                      <a:pPr algn="ctr">
                        <a:lnSpc>
                          <a:spcPct val="150000"/>
                        </a:lnSpc>
                        <a:spcAft>
                          <a:spcPts val="0"/>
                        </a:spcAft>
                      </a:pPr>
                      <a:endParaRPr lang="en-GB" sz="3600" dirty="0">
                        <a:effectLst/>
                        <a:latin typeface="Calibri" panose="020F0502020204030204" pitchFamily="34" charset="0"/>
                        <a:ea typeface="MS Gothic" panose="020B0609070205080204" pitchFamily="49" charset="-128"/>
                        <a:cs typeface="Times New Roman" panose="02020603050405020304" pitchFamily="18" charset="0"/>
                      </a:endParaRPr>
                    </a:p>
                  </a:txBody>
                  <a:tcPr marL="68580" marR="6858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DAEFF1"/>
                    </a:solidFill>
                  </a:tcPr>
                </a:tc>
                <a:tc>
                  <a:txBody>
                    <a:bodyPr/>
                    <a:lstStyle/>
                    <a:p>
                      <a:pPr algn="ctr">
                        <a:lnSpc>
                          <a:spcPct val="150000"/>
                        </a:lnSpc>
                        <a:spcAft>
                          <a:spcPts val="0"/>
                        </a:spcAft>
                      </a:pPr>
                      <a:endParaRPr lang="en-GB" sz="3600" dirty="0">
                        <a:effectLst/>
                        <a:latin typeface="Calibri" panose="020F0502020204030204" pitchFamily="34" charset="0"/>
                        <a:ea typeface="MS Gothic" panose="020B0609070205080204" pitchFamily="49" charset="-128"/>
                        <a:cs typeface="Times New Roman" panose="02020603050405020304" pitchFamily="18" charset="0"/>
                      </a:endParaRPr>
                    </a:p>
                  </a:txBody>
                  <a:tcPr marL="68580" marR="6858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DAEFF1"/>
                    </a:solidFill>
                  </a:tcPr>
                </a:tc>
                <a:tc>
                  <a:txBody>
                    <a:bodyPr/>
                    <a:lstStyle/>
                    <a:p>
                      <a:pPr algn="ctr">
                        <a:lnSpc>
                          <a:spcPct val="150000"/>
                        </a:lnSpc>
                        <a:spcAft>
                          <a:spcPts val="0"/>
                        </a:spcAft>
                      </a:pPr>
                      <a:endParaRPr lang="en-GB" sz="3600" dirty="0">
                        <a:effectLst/>
                        <a:latin typeface="Calibri" panose="020F0502020204030204" pitchFamily="34" charset="0"/>
                        <a:ea typeface="MS Gothic" panose="020B0609070205080204" pitchFamily="49" charset="-128"/>
                        <a:cs typeface="Times New Roman" panose="02020603050405020304" pitchFamily="18" charset="0"/>
                      </a:endParaRPr>
                    </a:p>
                  </a:txBody>
                  <a:tcPr marL="68580" marR="6858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DAEFF1"/>
                    </a:solidFill>
                  </a:tcPr>
                </a:tc>
                <a:tc>
                  <a:txBody>
                    <a:bodyPr/>
                    <a:lstStyle/>
                    <a:p>
                      <a:pPr algn="ctr">
                        <a:lnSpc>
                          <a:spcPct val="150000"/>
                        </a:lnSpc>
                        <a:spcAft>
                          <a:spcPts val="0"/>
                        </a:spcAft>
                      </a:pPr>
                      <a:endParaRPr lang="en-GB" sz="3600" dirty="0">
                        <a:effectLst/>
                        <a:latin typeface="Calibri" panose="020F0502020204030204" pitchFamily="34" charset="0"/>
                        <a:ea typeface="MS Gothic" panose="020B0609070205080204" pitchFamily="49" charset="-128"/>
                        <a:cs typeface="Times New Roman" panose="02020603050405020304" pitchFamily="18" charset="0"/>
                      </a:endParaRPr>
                    </a:p>
                  </a:txBody>
                  <a:tcPr marL="68580" marR="6858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DAEFF1"/>
                    </a:solidFill>
                  </a:tcPr>
                </a:tc>
                <a:tc>
                  <a:txBody>
                    <a:bodyPr/>
                    <a:lstStyle/>
                    <a:p>
                      <a:pPr algn="ctr">
                        <a:lnSpc>
                          <a:spcPct val="150000"/>
                        </a:lnSpc>
                        <a:spcAft>
                          <a:spcPts val="0"/>
                        </a:spcAft>
                      </a:pPr>
                      <a:endParaRPr lang="en-GB" sz="3600" dirty="0">
                        <a:effectLst/>
                        <a:latin typeface="Calibri" panose="020F0502020204030204" pitchFamily="34" charset="0"/>
                        <a:ea typeface="MS Gothic" panose="020B0609070205080204" pitchFamily="49" charset="-128"/>
                        <a:cs typeface="Times New Roman" panose="02020603050405020304" pitchFamily="18" charset="0"/>
                      </a:endParaRPr>
                    </a:p>
                  </a:txBody>
                  <a:tcPr marL="68580" marR="68580" marT="36195" marB="36195" anchor="ctr">
                    <a:lnL w="28575" cap="flat" cmpd="sng" algn="ctr">
                      <a:solidFill>
                        <a:srgbClr val="FFFFFF"/>
                      </a:solidFill>
                      <a:prstDash val="solid"/>
                      <a:round/>
                      <a:headEnd type="none" w="med" len="med"/>
                      <a:tailEnd type="none" w="med" len="med"/>
                    </a:lnL>
                    <a:lnR>
                      <a:noFill/>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DAEFF1"/>
                    </a:solidFill>
                  </a:tcPr>
                </a:tc>
                <a:extLst>
                  <a:ext uri="{0D108BD9-81ED-4DB2-BD59-A6C34878D82A}">
                    <a16:rowId xmlns:a16="http://schemas.microsoft.com/office/drawing/2014/main" val="795747270"/>
                  </a:ext>
                </a:extLst>
              </a:tr>
            </a:tbl>
          </a:graphicData>
        </a:graphic>
      </p:graphicFrame>
    </p:spTree>
    <p:extLst>
      <p:ext uri="{BB962C8B-B14F-4D97-AF65-F5344CB8AC3E}">
        <p14:creationId xmlns:p14="http://schemas.microsoft.com/office/powerpoint/2010/main" val="4849297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9FEC57-B234-4AF9-A0CE-5D089CB69B3D}"/>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Action points</a:t>
            </a:r>
            <a:endParaRPr lang="en-GB"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F7BA8F6D-D205-49C1-8B36-3D217ABCD19B}"/>
              </a:ext>
            </a:extLst>
          </p:cNvPr>
          <p:cNvSpPr>
            <a:spLocks noGrp="1"/>
          </p:cNvSpPr>
          <p:nvPr>
            <p:ph idx="1"/>
          </p:nvPr>
        </p:nvSpPr>
        <p:spPr>
          <a:xfrm>
            <a:off x="935736" y="2852737"/>
            <a:ext cx="10515600" cy="4005263"/>
          </a:xfrm>
        </p:spPr>
        <p:txBody>
          <a:bodyPr/>
          <a:lstStyle/>
          <a:p>
            <a:r>
              <a:rPr lang="en-GB" dirty="0">
                <a:solidFill>
                  <a:schemeClr val="tx1"/>
                </a:solidFill>
                <a:latin typeface="Arial" panose="020B0604020202020204" pitchFamily="34" charset="0"/>
                <a:cs typeface="Arial" panose="020B0604020202020204" pitchFamily="34" charset="0"/>
              </a:rPr>
              <a:t>Action points to improve training opportunities?</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269747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0047" y="1856232"/>
            <a:ext cx="9120637" cy="2496356"/>
          </a:xfrm>
        </p:spPr>
        <p:txBody>
          <a:bodyPr/>
          <a:lstStyle/>
          <a:p>
            <a:pPr algn="ctr"/>
            <a:br>
              <a:rPr lang="en-GB" sz="4000" b="1" dirty="0"/>
            </a:br>
            <a:r>
              <a:rPr lang="en-GB" sz="4000" b="1" dirty="0">
                <a:latin typeface="Arial" panose="020B0604020202020204" pitchFamily="34" charset="0"/>
                <a:cs typeface="Arial" panose="020B0604020202020204" pitchFamily="34" charset="0"/>
              </a:rPr>
              <a:t>Part 4: Immediate Sequential Bilateral Cataract Surgery (ISBCS)</a:t>
            </a:r>
            <a:br>
              <a:rPr lang="en-GB" sz="4800" b="1" dirty="0"/>
            </a:br>
            <a:endParaRPr lang="en-GB" sz="4400" dirty="0"/>
          </a:p>
        </p:txBody>
      </p:sp>
    </p:spTree>
    <p:extLst>
      <p:ext uri="{BB962C8B-B14F-4D97-AF65-F5344CB8AC3E}">
        <p14:creationId xmlns:p14="http://schemas.microsoft.com/office/powerpoint/2010/main" val="83844317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380072-FCFD-4AAD-AD76-090E9E61F57C}"/>
              </a:ext>
            </a:extLst>
          </p:cNvPr>
          <p:cNvSpPr>
            <a:spLocks noGrp="1"/>
          </p:cNvSpPr>
          <p:nvPr>
            <p:ph type="title"/>
          </p:nvPr>
        </p:nvSpPr>
        <p:spPr>
          <a:xfrm>
            <a:off x="356842" y="316903"/>
            <a:ext cx="9258353" cy="603902"/>
          </a:xfrm>
        </p:spPr>
        <p:txBody>
          <a:bodyPr/>
          <a:lstStyle/>
          <a:p>
            <a:r>
              <a:rPr lang="en-GB" dirty="0">
                <a:latin typeface="Arial" panose="020B0604020202020204" pitchFamily="34" charset="0"/>
                <a:cs typeface="Arial" panose="020B0604020202020204" pitchFamily="34" charset="0"/>
              </a:rPr>
              <a:t>ISBCS National Data – 2022-23</a:t>
            </a:r>
          </a:p>
        </p:txBody>
      </p:sp>
      <p:sp>
        <p:nvSpPr>
          <p:cNvPr id="3" name="Content Placeholder 2">
            <a:extLst>
              <a:ext uri="{FF2B5EF4-FFF2-40B4-BE49-F238E27FC236}">
                <a16:creationId xmlns:a16="http://schemas.microsoft.com/office/drawing/2014/main" id="{40453C0A-B52D-46B7-B997-C95870082BB4}"/>
              </a:ext>
            </a:extLst>
          </p:cNvPr>
          <p:cNvSpPr>
            <a:spLocks noGrp="1"/>
          </p:cNvSpPr>
          <p:nvPr>
            <p:ph idx="1"/>
          </p:nvPr>
        </p:nvSpPr>
        <p:spPr>
          <a:xfrm>
            <a:off x="356842" y="1374648"/>
            <a:ext cx="11595672" cy="5090249"/>
          </a:xfrm>
        </p:spPr>
        <p:txBody>
          <a:bodyPr/>
          <a:lstStyle/>
          <a:p>
            <a:pPr marL="457200" indent="-457200" algn="l">
              <a:buFont typeface="Arial" panose="020B0604020202020204" pitchFamily="34" charset="0"/>
              <a:buChar char="•"/>
            </a:pPr>
            <a:r>
              <a:rPr lang="en-GB" sz="2400" dirty="0">
                <a:solidFill>
                  <a:schemeClr val="tx1"/>
                </a:solidFill>
                <a:latin typeface="Arial" panose="020B0604020202020204" pitchFamily="34" charset="0"/>
                <a:cs typeface="Arial" panose="020B0604020202020204" pitchFamily="34" charset="0"/>
              </a:rPr>
              <a:t>ISBCS was performed for 1,643 patients by 295 surgeons in 64 centres</a:t>
            </a:r>
          </a:p>
          <a:p>
            <a:pPr marL="457200" indent="-457200" algn="l">
              <a:buFont typeface="Arial" panose="020B0604020202020204" pitchFamily="34" charset="0"/>
              <a:buChar char="•"/>
            </a:pPr>
            <a:r>
              <a:rPr lang="en-GB" sz="2400" dirty="0">
                <a:solidFill>
                  <a:schemeClr val="tx1"/>
                </a:solidFill>
                <a:latin typeface="Arial" panose="020B0604020202020204" pitchFamily="34" charset="0"/>
                <a:cs typeface="Arial" panose="020B0604020202020204" pitchFamily="34" charset="0"/>
              </a:rPr>
              <a:t>A trainee surgeon performed 342 (19.7%) of the operations, and for 90 (5.5%) patients a trainee surgeon performed both eye operations</a:t>
            </a:r>
          </a:p>
          <a:p>
            <a:pPr marL="457200" indent="-457200" algn="l">
              <a:buFont typeface="Arial" panose="020B0604020202020204" pitchFamily="34" charset="0"/>
              <a:buChar char="•"/>
            </a:pPr>
            <a:r>
              <a:rPr lang="en-GB" sz="2400" dirty="0">
                <a:solidFill>
                  <a:schemeClr val="tx1"/>
                </a:solidFill>
                <a:latin typeface="Arial" panose="020B0604020202020204" pitchFamily="34" charset="0"/>
                <a:cs typeface="Arial" panose="020B0604020202020204" pitchFamily="34" charset="0"/>
              </a:rPr>
              <a:t>How many ISBCS did you perform? </a:t>
            </a:r>
          </a:p>
          <a:p>
            <a:pPr marL="457200" indent="-457200" algn="l">
              <a:buFont typeface="Arial" panose="020B0604020202020204" pitchFamily="34" charset="0"/>
              <a:buChar char="•"/>
            </a:pPr>
            <a:r>
              <a:rPr lang="en-GB" sz="2400" dirty="0">
                <a:solidFill>
                  <a:schemeClr val="tx1"/>
                </a:solidFill>
                <a:latin typeface="Arial" panose="020B0604020202020204" pitchFamily="34" charset="0"/>
                <a:cs typeface="Arial" panose="020B0604020202020204" pitchFamily="34" charset="0"/>
              </a:rPr>
              <a:t>Are ISBCS cases used in training? </a:t>
            </a:r>
          </a:p>
          <a:p>
            <a:pPr marL="457200" indent="-457200" algn="l">
              <a:buFont typeface="Arial" panose="020B0604020202020204" pitchFamily="34" charset="0"/>
              <a:buChar char="•"/>
            </a:pPr>
            <a:r>
              <a:rPr lang="en-GB" sz="2400" dirty="0">
                <a:solidFill>
                  <a:schemeClr val="tx1"/>
                </a:solidFill>
                <a:latin typeface="Arial" panose="020B0604020202020204" pitchFamily="34" charset="0"/>
                <a:cs typeface="Arial" panose="020B0604020202020204" pitchFamily="34" charset="0"/>
              </a:rPr>
              <a:t>Can this be expanded for the two groups identified by NICE who should be offered ISBCS?</a:t>
            </a:r>
          </a:p>
        </p:txBody>
      </p:sp>
    </p:spTree>
    <p:extLst>
      <p:ext uri="{BB962C8B-B14F-4D97-AF65-F5344CB8AC3E}">
        <p14:creationId xmlns:p14="http://schemas.microsoft.com/office/powerpoint/2010/main" val="279176189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0047" y="1856232"/>
            <a:ext cx="9120637" cy="2496356"/>
          </a:xfrm>
        </p:spPr>
        <p:txBody>
          <a:bodyPr/>
          <a:lstStyle/>
          <a:p>
            <a:pPr algn="ctr"/>
            <a:br>
              <a:rPr lang="en-GB" sz="4000" b="1" dirty="0"/>
            </a:br>
            <a:r>
              <a:rPr lang="en-GB" sz="4000" b="1" dirty="0">
                <a:latin typeface="Arial" panose="020B0604020202020204" pitchFamily="34" charset="0"/>
                <a:cs typeface="Arial" panose="020B0604020202020204" pitchFamily="34" charset="0"/>
              </a:rPr>
              <a:t>Part 4: Conclusions</a:t>
            </a:r>
            <a:br>
              <a:rPr lang="en-GB" sz="4800" b="1" dirty="0"/>
            </a:br>
            <a:endParaRPr lang="en-GB" sz="4400" dirty="0"/>
          </a:p>
        </p:txBody>
      </p:sp>
    </p:spTree>
    <p:extLst>
      <p:ext uri="{BB962C8B-B14F-4D97-AF65-F5344CB8AC3E}">
        <p14:creationId xmlns:p14="http://schemas.microsoft.com/office/powerpoint/2010/main" val="18514283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0047" y="1856232"/>
            <a:ext cx="9120637" cy="2496356"/>
          </a:xfrm>
        </p:spPr>
        <p:txBody>
          <a:bodyPr/>
          <a:lstStyle/>
          <a:p>
            <a:pPr algn="ctr"/>
            <a:br>
              <a:rPr lang="en-GB" sz="4000" b="1" dirty="0"/>
            </a:br>
            <a:r>
              <a:rPr lang="en-GB" sz="4000" b="1" dirty="0">
                <a:latin typeface="Arial"/>
              </a:rPr>
              <a:t>Part 1: Capturing the data for Cataract Audit</a:t>
            </a:r>
            <a:r>
              <a:rPr lang="en-GB" sz="4800" b="1" dirty="0">
                <a:latin typeface="Arial"/>
              </a:rPr>
              <a:t> </a:t>
            </a:r>
            <a:br>
              <a:rPr lang="en-GB" sz="4800" b="1" dirty="0">
                <a:latin typeface="Arial"/>
              </a:rPr>
            </a:br>
            <a:endParaRPr lang="en-GB" sz="4400" dirty="0"/>
          </a:p>
        </p:txBody>
      </p:sp>
    </p:spTree>
    <p:extLst>
      <p:ext uri="{BB962C8B-B14F-4D97-AF65-F5344CB8AC3E}">
        <p14:creationId xmlns:p14="http://schemas.microsoft.com/office/powerpoint/2010/main" val="410513311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6D70FA-B940-4DB3-8DE4-1E51276BD19C}"/>
              </a:ext>
            </a:extLst>
          </p:cNvPr>
          <p:cNvSpPr>
            <a:spLocks noGrp="1"/>
          </p:cNvSpPr>
          <p:nvPr>
            <p:ph type="title"/>
          </p:nvPr>
        </p:nvSpPr>
        <p:spPr/>
        <p:txBody>
          <a:bodyPr/>
          <a:lstStyle/>
          <a:p>
            <a:r>
              <a:rPr lang="en-GB" dirty="0">
                <a:latin typeface="Arial" panose="020B0604020202020204" pitchFamily="34" charset="0"/>
                <a:cs typeface="Arial" panose="020B0604020202020204" pitchFamily="34" charset="0"/>
              </a:rPr>
              <a:t>Action points</a:t>
            </a:r>
          </a:p>
        </p:txBody>
      </p:sp>
      <p:sp>
        <p:nvSpPr>
          <p:cNvPr id="4" name="Content Placeholder 2">
            <a:extLst>
              <a:ext uri="{FF2B5EF4-FFF2-40B4-BE49-F238E27FC236}">
                <a16:creationId xmlns:a16="http://schemas.microsoft.com/office/drawing/2014/main" id="{0B058627-C0DB-45EC-8B16-F08BE919C2D4}"/>
              </a:ext>
            </a:extLst>
          </p:cNvPr>
          <p:cNvSpPr>
            <a:spLocks noGrp="1"/>
          </p:cNvSpPr>
          <p:nvPr>
            <p:ph idx="1"/>
          </p:nvPr>
        </p:nvSpPr>
        <p:spPr>
          <a:xfrm>
            <a:off x="636379" y="1567883"/>
            <a:ext cx="11152850" cy="4495460"/>
          </a:xfrm>
        </p:spPr>
        <p:txBody>
          <a:bodyPr/>
          <a:lstStyle/>
          <a:p>
            <a:pPr marL="457200" indent="-457200" algn="l">
              <a:buFont typeface="Arial" panose="020B0604020202020204" pitchFamily="34" charset="0"/>
              <a:buChar char="•"/>
            </a:pPr>
            <a:r>
              <a:rPr lang="en-GB" sz="2800" dirty="0">
                <a:solidFill>
                  <a:schemeClr val="tx1"/>
                </a:solidFill>
                <a:latin typeface="Arial" panose="020B0604020202020204" pitchFamily="34" charset="0"/>
                <a:cs typeface="Arial" panose="020B0604020202020204" pitchFamily="34" charset="0"/>
              </a:rPr>
              <a:t>Data collection action points – </a:t>
            </a:r>
            <a:r>
              <a:rPr lang="en-GB" sz="2800" dirty="0" err="1">
                <a:solidFill>
                  <a:schemeClr val="bg1">
                    <a:lumMod val="65000"/>
                  </a:schemeClr>
                </a:solidFill>
                <a:latin typeface="Arial" panose="020B0604020202020204" pitchFamily="34" charset="0"/>
                <a:cs typeface="Arial" panose="020B0604020202020204" pitchFamily="34" charset="0"/>
              </a:rPr>
              <a:t>eg</a:t>
            </a:r>
            <a:r>
              <a:rPr lang="en-GB" sz="2800" dirty="0">
                <a:solidFill>
                  <a:schemeClr val="bg1">
                    <a:lumMod val="65000"/>
                  </a:schemeClr>
                </a:solidFill>
                <a:latin typeface="Arial" panose="020B0604020202020204" pitchFamily="34" charset="0"/>
                <a:cs typeface="Arial" panose="020B0604020202020204" pitchFamily="34" charset="0"/>
              </a:rPr>
              <a:t> preop, postop, refractive, PROM</a:t>
            </a:r>
          </a:p>
          <a:p>
            <a:pPr marL="457200" indent="-457200" algn="l">
              <a:buFont typeface="Arial" panose="020B0604020202020204" pitchFamily="34" charset="0"/>
              <a:buChar char="•"/>
            </a:pPr>
            <a:r>
              <a:rPr lang="en-GB" sz="2800" dirty="0">
                <a:solidFill>
                  <a:schemeClr val="tx1"/>
                </a:solidFill>
                <a:latin typeface="Arial" panose="020B0604020202020204" pitchFamily="34" charset="0"/>
                <a:cs typeface="Arial" panose="020B0604020202020204" pitchFamily="34" charset="0"/>
              </a:rPr>
              <a:t>Complication reduction action points – </a:t>
            </a:r>
            <a:r>
              <a:rPr lang="en-GB" sz="2800" dirty="0" err="1">
                <a:solidFill>
                  <a:schemeClr val="bg1">
                    <a:lumMod val="65000"/>
                  </a:schemeClr>
                </a:solidFill>
                <a:latin typeface="Arial" panose="020B0604020202020204" pitchFamily="34" charset="0"/>
                <a:cs typeface="Arial" panose="020B0604020202020204" pitchFamily="34" charset="0"/>
              </a:rPr>
              <a:t>eg</a:t>
            </a:r>
            <a:r>
              <a:rPr lang="en-GB" sz="2800" dirty="0">
                <a:solidFill>
                  <a:schemeClr val="bg1">
                    <a:lumMod val="65000"/>
                  </a:schemeClr>
                </a:solidFill>
                <a:latin typeface="Arial" panose="020B0604020202020204" pitchFamily="34" charset="0"/>
                <a:cs typeface="Arial" panose="020B0604020202020204" pitchFamily="34" charset="0"/>
              </a:rPr>
              <a:t> case complexity scoring, kit/technology (I/A options (bimanual/silicone tipped))</a:t>
            </a:r>
          </a:p>
          <a:p>
            <a:pPr marL="457200" indent="-457200" algn="l">
              <a:buFont typeface="Arial" panose="020B0604020202020204" pitchFamily="34" charset="0"/>
              <a:buChar char="•"/>
            </a:pPr>
            <a:r>
              <a:rPr lang="en-GB" sz="2800" dirty="0">
                <a:solidFill>
                  <a:schemeClr val="tx1"/>
                </a:solidFill>
                <a:latin typeface="Arial" panose="020B0604020202020204" pitchFamily="34" charset="0"/>
                <a:cs typeface="Arial" panose="020B0604020202020204" pitchFamily="34" charset="0"/>
              </a:rPr>
              <a:t>Training action points – </a:t>
            </a:r>
            <a:r>
              <a:rPr lang="en-GB" sz="2800" dirty="0">
                <a:solidFill>
                  <a:schemeClr val="bg1">
                    <a:lumMod val="65000"/>
                  </a:schemeClr>
                </a:solidFill>
                <a:latin typeface="Arial" panose="020B0604020202020204" pitchFamily="34" charset="0"/>
                <a:cs typeface="Arial" panose="020B0604020202020204" pitchFamily="34" charset="0"/>
              </a:rPr>
              <a:t>how to increase training opportunities whilst maintaining safety for patients?</a:t>
            </a:r>
          </a:p>
          <a:p>
            <a:pPr marL="457200" indent="-457200" algn="l">
              <a:buFont typeface="Arial" panose="020B0604020202020204" pitchFamily="34" charset="0"/>
              <a:buChar char="•"/>
            </a:pPr>
            <a:r>
              <a:rPr lang="en-GB" sz="2800" dirty="0">
                <a:solidFill>
                  <a:schemeClr val="tx1"/>
                </a:solidFill>
                <a:latin typeface="Arial" panose="020B0604020202020204" pitchFamily="34" charset="0"/>
                <a:cs typeface="Arial" panose="020B0604020202020204" pitchFamily="34" charset="0"/>
              </a:rPr>
              <a:t>ISBCS – </a:t>
            </a:r>
            <a:r>
              <a:rPr lang="en-GB" sz="2800" dirty="0" err="1">
                <a:solidFill>
                  <a:schemeClr val="bg1">
                    <a:lumMod val="65000"/>
                  </a:schemeClr>
                </a:solidFill>
                <a:latin typeface="Arial" panose="020B0604020202020204" pitchFamily="34" charset="0"/>
                <a:cs typeface="Arial" panose="020B0604020202020204" pitchFamily="34" charset="0"/>
              </a:rPr>
              <a:t>eg</a:t>
            </a:r>
            <a:r>
              <a:rPr lang="en-GB" sz="2800" dirty="0">
                <a:solidFill>
                  <a:schemeClr val="bg1">
                    <a:lumMod val="65000"/>
                  </a:schemeClr>
                </a:solidFill>
                <a:latin typeface="Arial" panose="020B0604020202020204" pitchFamily="34" charset="0"/>
                <a:cs typeface="Arial" panose="020B0604020202020204" pitchFamily="34" charset="0"/>
              </a:rPr>
              <a:t> formalisation of pathway</a:t>
            </a:r>
          </a:p>
        </p:txBody>
      </p:sp>
    </p:spTree>
    <p:extLst>
      <p:ext uri="{BB962C8B-B14F-4D97-AF65-F5344CB8AC3E}">
        <p14:creationId xmlns:p14="http://schemas.microsoft.com/office/powerpoint/2010/main" val="349658380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F4058E9-2902-47E5-A95A-7555602A791A}"/>
              </a:ext>
            </a:extLst>
          </p:cNvPr>
          <p:cNvSpPr>
            <a:spLocks noGrp="1"/>
          </p:cNvSpPr>
          <p:nvPr>
            <p:ph type="ctrTitle"/>
          </p:nvPr>
        </p:nvSpPr>
        <p:spPr>
          <a:xfrm>
            <a:off x="1229497" y="2253343"/>
            <a:ext cx="10167846" cy="2975657"/>
          </a:xfrm>
        </p:spPr>
        <p:txBody>
          <a:bodyPr/>
          <a:lstStyle/>
          <a:p>
            <a:pPr algn="ctr"/>
            <a:r>
              <a:rPr lang="en-GB" sz="4800" dirty="0"/>
              <a:t>Thank you for supporting the RCOphth NOD</a:t>
            </a:r>
            <a:br>
              <a:rPr lang="en-GB" sz="4800" dirty="0"/>
            </a:br>
            <a:br>
              <a:rPr lang="en-GB" sz="4800" dirty="0"/>
            </a:br>
            <a:r>
              <a:rPr lang="en-GB" sz="4800" dirty="0">
                <a:hlinkClick r:id="rId3"/>
              </a:rPr>
              <a:t>www.nodaudit.org.uk</a:t>
            </a:r>
            <a:r>
              <a:rPr lang="en-GB" sz="4800" dirty="0"/>
              <a:t> </a:t>
            </a:r>
          </a:p>
        </p:txBody>
      </p:sp>
    </p:spTree>
    <p:extLst>
      <p:ext uri="{BB962C8B-B14F-4D97-AF65-F5344CB8AC3E}">
        <p14:creationId xmlns:p14="http://schemas.microsoft.com/office/powerpoint/2010/main" val="16407583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2946D6-D984-4BCD-89CD-83814E5892E9}"/>
              </a:ext>
            </a:extLst>
          </p:cNvPr>
          <p:cNvSpPr>
            <a:spLocks noGrp="1"/>
          </p:cNvSpPr>
          <p:nvPr>
            <p:ph type="title"/>
          </p:nvPr>
        </p:nvSpPr>
        <p:spPr/>
        <p:txBody>
          <a:bodyPr/>
          <a:lstStyle/>
          <a:p>
            <a:r>
              <a:rPr lang="en-GB" dirty="0">
                <a:latin typeface="Arial"/>
              </a:rPr>
              <a:t>How are we doing recording data </a:t>
            </a:r>
            <a:br>
              <a:rPr lang="en-GB" dirty="0">
                <a:latin typeface="Arial"/>
              </a:rPr>
            </a:br>
            <a:r>
              <a:rPr lang="en-GB" dirty="0">
                <a:latin typeface="Arial"/>
              </a:rPr>
              <a:t>and  getting feedback after surgery ?</a:t>
            </a:r>
          </a:p>
        </p:txBody>
      </p:sp>
      <p:sp>
        <p:nvSpPr>
          <p:cNvPr id="5" name="Content Placeholder 4">
            <a:extLst>
              <a:ext uri="{FF2B5EF4-FFF2-40B4-BE49-F238E27FC236}">
                <a16:creationId xmlns:a16="http://schemas.microsoft.com/office/drawing/2014/main" id="{7590DF91-0764-45C4-A392-F6098ACECD48}"/>
              </a:ext>
            </a:extLst>
          </p:cNvPr>
          <p:cNvSpPr>
            <a:spLocks noGrp="1"/>
          </p:cNvSpPr>
          <p:nvPr>
            <p:ph idx="1"/>
          </p:nvPr>
        </p:nvSpPr>
        <p:spPr>
          <a:xfrm>
            <a:off x="788896" y="1606027"/>
            <a:ext cx="10515600" cy="4488538"/>
          </a:xfrm>
        </p:spPr>
        <p:txBody>
          <a:bodyPr vert="horz" lIns="0" tIns="0" rIns="0" bIns="0" rtlCol="0" anchor="t">
            <a:noAutofit/>
          </a:bodyPr>
          <a:lstStyle/>
          <a:p>
            <a:pPr algn="l"/>
            <a:r>
              <a:rPr lang="en-GB" dirty="0">
                <a:solidFill>
                  <a:schemeClr val="tx1"/>
                </a:solidFill>
                <a:latin typeface="Arial"/>
              </a:rPr>
              <a:t>There are two metrics to measure how well you are doing recording data for audit:</a:t>
            </a:r>
          </a:p>
          <a:p>
            <a:pPr marL="514350" indent="-514350" algn="l">
              <a:buFont typeface="+mj-lt"/>
              <a:buAutoNum type="arabicPeriod"/>
            </a:pPr>
            <a:r>
              <a:rPr lang="en-GB" b="1" dirty="0">
                <a:solidFill>
                  <a:schemeClr val="tx1"/>
                </a:solidFill>
                <a:latin typeface="Arial"/>
              </a:rPr>
              <a:t>Case ascertainment </a:t>
            </a:r>
            <a:r>
              <a:rPr lang="en-GB" dirty="0">
                <a:solidFill>
                  <a:schemeClr val="tx1"/>
                </a:solidFill>
                <a:latin typeface="Arial"/>
              </a:rPr>
              <a:t>(is the number of cataract operations for which audit data is available compared to the total done in your centre )</a:t>
            </a:r>
          </a:p>
          <a:p>
            <a:pPr marL="514350" indent="-514350" algn="l">
              <a:buFont typeface="+mj-lt"/>
              <a:buAutoNum type="arabicPeriod"/>
            </a:pPr>
            <a:r>
              <a:rPr lang="en-GB" b="1" dirty="0">
                <a:solidFill>
                  <a:schemeClr val="tx1"/>
                </a:solidFill>
                <a:latin typeface="Arial"/>
              </a:rPr>
              <a:t>VA data before and after surgery </a:t>
            </a:r>
            <a:r>
              <a:rPr lang="en-GB" dirty="0">
                <a:solidFill>
                  <a:schemeClr val="tx1"/>
                </a:solidFill>
                <a:latin typeface="Arial"/>
              </a:rPr>
              <a:t>– of operations recorded, what % have VA data before and after</a:t>
            </a:r>
          </a:p>
          <a:p>
            <a:pPr marL="457200" indent="-457200" algn="l">
              <a:buFont typeface="Arial" panose="020B0604020202020204" pitchFamily="34" charset="0"/>
              <a:buChar char="•"/>
            </a:pPr>
            <a:endParaRPr lang="en-GB" dirty="0">
              <a:solidFill>
                <a:schemeClr val="tx1"/>
              </a:solidFill>
            </a:endParaRPr>
          </a:p>
        </p:txBody>
      </p:sp>
    </p:spTree>
    <p:extLst>
      <p:ext uri="{BB962C8B-B14F-4D97-AF65-F5344CB8AC3E}">
        <p14:creationId xmlns:p14="http://schemas.microsoft.com/office/powerpoint/2010/main" val="17495953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2946D6-D984-4BCD-89CD-83814E5892E9}"/>
              </a:ext>
            </a:extLst>
          </p:cNvPr>
          <p:cNvSpPr>
            <a:spLocks noGrp="1"/>
          </p:cNvSpPr>
          <p:nvPr>
            <p:ph type="title"/>
          </p:nvPr>
        </p:nvSpPr>
        <p:spPr/>
        <p:txBody>
          <a:bodyPr/>
          <a:lstStyle/>
          <a:p>
            <a:r>
              <a:rPr lang="en-GB" b="1" dirty="0">
                <a:latin typeface="Arial"/>
              </a:rPr>
              <a:t>Case Ascertainment </a:t>
            </a:r>
            <a:endParaRPr lang="en-US"/>
          </a:p>
        </p:txBody>
      </p:sp>
      <p:sp>
        <p:nvSpPr>
          <p:cNvPr id="5" name="Content Placeholder 4">
            <a:extLst>
              <a:ext uri="{FF2B5EF4-FFF2-40B4-BE49-F238E27FC236}">
                <a16:creationId xmlns:a16="http://schemas.microsoft.com/office/drawing/2014/main" id="{7590DF91-0764-45C4-A392-F6098ACECD48}"/>
              </a:ext>
            </a:extLst>
          </p:cNvPr>
          <p:cNvSpPr>
            <a:spLocks noGrp="1"/>
          </p:cNvSpPr>
          <p:nvPr>
            <p:ph idx="1"/>
          </p:nvPr>
        </p:nvSpPr>
        <p:spPr>
          <a:xfrm>
            <a:off x="838200" y="1487424"/>
            <a:ext cx="10515600" cy="4985093"/>
          </a:xfrm>
        </p:spPr>
        <p:txBody>
          <a:bodyPr vert="horz" lIns="0" tIns="0" rIns="0" bIns="0" rtlCol="0" anchor="t">
            <a:noAutofit/>
          </a:bodyPr>
          <a:lstStyle/>
          <a:p>
            <a:pPr marL="457200" indent="-457200" algn="l">
              <a:buFont typeface="Arial" panose="020B0604020202020204" pitchFamily="34" charset="0"/>
              <a:buChar char="•"/>
            </a:pPr>
            <a:r>
              <a:rPr lang="en-GB" dirty="0">
                <a:solidFill>
                  <a:schemeClr val="tx1"/>
                </a:solidFill>
                <a:latin typeface="Arial"/>
              </a:rPr>
              <a:t>Of cataract operations reported to have been performed by your centre in 2022-23 (on NHS Data or DHSW), you have audit data on XX%**</a:t>
            </a:r>
          </a:p>
          <a:p>
            <a:pPr marL="457200" indent="-457200" algn="l">
              <a:buFont typeface="Arial" panose="020B0604020202020204" pitchFamily="34" charset="0"/>
              <a:buChar char="•"/>
            </a:pPr>
            <a:endParaRPr lang="en-GB" sz="1400" dirty="0">
              <a:solidFill>
                <a:schemeClr val="tx1"/>
              </a:solidFill>
            </a:endParaRPr>
          </a:p>
          <a:p>
            <a:pPr algn="l"/>
            <a:endParaRPr lang="en-GB" sz="1400" dirty="0">
              <a:solidFill>
                <a:schemeClr val="tx1"/>
              </a:solidFill>
            </a:endParaRPr>
          </a:p>
          <a:p>
            <a:pPr algn="l"/>
            <a:r>
              <a:rPr lang="en-GB" sz="1400" dirty="0">
                <a:solidFill>
                  <a:schemeClr val="tx1"/>
                </a:solidFill>
                <a:latin typeface="Arial"/>
              </a:rPr>
              <a:t>**Some shortfall is common due to exclusion of ineligible cases (</a:t>
            </a:r>
            <a:r>
              <a:rPr lang="en-GB" sz="1400" err="1">
                <a:solidFill>
                  <a:schemeClr val="tx1"/>
                </a:solidFill>
                <a:latin typeface="Arial"/>
              </a:rPr>
              <a:t>eg</a:t>
            </a:r>
            <a:r>
              <a:rPr lang="en-GB" sz="1400" dirty="0">
                <a:solidFill>
                  <a:schemeClr val="tx1"/>
                </a:solidFill>
                <a:latin typeface="Arial"/>
              </a:rPr>
              <a:t> traumatic cataract, polar cataracts, combined procedures). </a:t>
            </a:r>
          </a:p>
          <a:p>
            <a:pPr algn="l"/>
            <a:endParaRPr lang="en-GB" dirty="0">
              <a:solidFill>
                <a:schemeClr val="tx1"/>
              </a:solidFill>
            </a:endParaRPr>
          </a:p>
        </p:txBody>
      </p:sp>
      <p:graphicFrame>
        <p:nvGraphicFramePr>
          <p:cNvPr id="4" name="Table 3">
            <a:extLst>
              <a:ext uri="{FF2B5EF4-FFF2-40B4-BE49-F238E27FC236}">
                <a16:creationId xmlns:a16="http://schemas.microsoft.com/office/drawing/2014/main" id="{10F02372-A5AD-4DEC-B4F0-6F266819D846}"/>
              </a:ext>
            </a:extLst>
          </p:cNvPr>
          <p:cNvGraphicFramePr>
            <a:graphicFrameLocks noGrp="1"/>
          </p:cNvGraphicFramePr>
          <p:nvPr>
            <p:extLst>
              <p:ext uri="{D42A27DB-BD31-4B8C-83A1-F6EECF244321}">
                <p14:modId xmlns:p14="http://schemas.microsoft.com/office/powerpoint/2010/main" val="3807035038"/>
              </p:ext>
            </p:extLst>
          </p:nvPr>
        </p:nvGraphicFramePr>
        <p:xfrm>
          <a:off x="1085088" y="3372644"/>
          <a:ext cx="9985250" cy="1453112"/>
        </p:xfrm>
        <a:graphic>
          <a:graphicData uri="http://schemas.openxmlformats.org/drawingml/2006/table">
            <a:tbl>
              <a:tblPr firstRow="1"/>
              <a:tblGrid>
                <a:gridCol w="1997050">
                  <a:extLst>
                    <a:ext uri="{9D8B030D-6E8A-4147-A177-3AD203B41FA5}">
                      <a16:colId xmlns:a16="http://schemas.microsoft.com/office/drawing/2014/main" val="2075432763"/>
                    </a:ext>
                  </a:extLst>
                </a:gridCol>
                <a:gridCol w="1997050">
                  <a:extLst>
                    <a:ext uri="{9D8B030D-6E8A-4147-A177-3AD203B41FA5}">
                      <a16:colId xmlns:a16="http://schemas.microsoft.com/office/drawing/2014/main" val="678876400"/>
                    </a:ext>
                  </a:extLst>
                </a:gridCol>
                <a:gridCol w="1997050">
                  <a:extLst>
                    <a:ext uri="{9D8B030D-6E8A-4147-A177-3AD203B41FA5}">
                      <a16:colId xmlns:a16="http://schemas.microsoft.com/office/drawing/2014/main" val="2668227459"/>
                    </a:ext>
                  </a:extLst>
                </a:gridCol>
                <a:gridCol w="1997050">
                  <a:extLst>
                    <a:ext uri="{9D8B030D-6E8A-4147-A177-3AD203B41FA5}">
                      <a16:colId xmlns:a16="http://schemas.microsoft.com/office/drawing/2014/main" val="2273342443"/>
                    </a:ext>
                  </a:extLst>
                </a:gridCol>
                <a:gridCol w="1997050">
                  <a:extLst>
                    <a:ext uri="{9D8B030D-6E8A-4147-A177-3AD203B41FA5}">
                      <a16:colId xmlns:a16="http://schemas.microsoft.com/office/drawing/2014/main" val="2982835641"/>
                    </a:ext>
                  </a:extLst>
                </a:gridCol>
              </a:tblGrid>
              <a:tr h="477001">
                <a:tc gridSpan="5">
                  <a:txBody>
                    <a:bodyPr/>
                    <a:lstStyle/>
                    <a:p>
                      <a:pPr algn="ctr"/>
                      <a:r>
                        <a:rPr lang="en-GB" sz="2400" b="1" dirty="0">
                          <a:effectLst/>
                          <a:latin typeface="Arial"/>
                          <a:cs typeface="Calibri"/>
                        </a:rPr>
                        <a:t>Case ascertainment %*</a:t>
                      </a:r>
                      <a:endParaRPr lang="en-GB" sz="2800">
                        <a:effectLst/>
                        <a:latin typeface="Arial"/>
                        <a:cs typeface="Calibri"/>
                      </a:endParaRPr>
                    </a:p>
                  </a:txBody>
                  <a:tcPr marL="68580" marR="68580" marT="36195" marB="36195" anchor="ctr">
                    <a:lnL>
                      <a:noFill/>
                    </a:lnL>
                    <a:lnR>
                      <a:noFill/>
                    </a:lnR>
                    <a:lnT>
                      <a:noFill/>
                    </a:lnT>
                    <a:lnB w="28575" cap="flat" cmpd="sng" algn="ctr">
                      <a:solidFill>
                        <a:srgbClr val="FFFFFF"/>
                      </a:solidFill>
                      <a:prstDash val="solid"/>
                      <a:round/>
                      <a:headEnd type="none" w="med" len="med"/>
                      <a:tailEnd type="none" w="med" len="med"/>
                    </a:lnB>
                    <a:solidFill>
                      <a:srgbClr val="49B1BA"/>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006690377"/>
                  </a:ext>
                </a:extLst>
              </a:tr>
              <a:tr h="477001">
                <a:tc>
                  <a:txBody>
                    <a:bodyPr/>
                    <a:lstStyle/>
                    <a:p>
                      <a:pPr algn="ctr"/>
                      <a:r>
                        <a:rPr lang="en-GB" sz="2400" b="1" dirty="0">
                          <a:effectLst/>
                          <a:latin typeface="Arial"/>
                          <a:cs typeface="Calibri"/>
                        </a:rPr>
                        <a:t>2018</a:t>
                      </a:r>
                      <a:endParaRPr lang="en-GB" sz="2800" dirty="0">
                        <a:effectLst/>
                        <a:latin typeface="Arial"/>
                        <a:cs typeface="Calibri"/>
                      </a:endParaRPr>
                    </a:p>
                  </a:txBody>
                  <a:tcPr marL="68580" marR="68580" marT="36195" marB="36195" anchor="ctr">
                    <a:lnL>
                      <a:noFill/>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49B1BA"/>
                    </a:solidFill>
                  </a:tcPr>
                </a:tc>
                <a:tc>
                  <a:txBody>
                    <a:bodyPr/>
                    <a:lstStyle/>
                    <a:p>
                      <a:pPr algn="ctr"/>
                      <a:r>
                        <a:rPr lang="en-GB" sz="2400" b="1" dirty="0">
                          <a:effectLst/>
                          <a:latin typeface="Arial"/>
                          <a:cs typeface="Calibri"/>
                        </a:rPr>
                        <a:t>2019</a:t>
                      </a:r>
                      <a:endParaRPr lang="en-GB" sz="2800" dirty="0">
                        <a:effectLst/>
                        <a:latin typeface="Arial"/>
                        <a:cs typeface="Calibri"/>
                      </a:endParaRPr>
                    </a:p>
                  </a:txBody>
                  <a:tcPr marL="68580" marR="6858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49B1BA"/>
                    </a:solidFill>
                  </a:tcPr>
                </a:tc>
                <a:tc>
                  <a:txBody>
                    <a:bodyPr/>
                    <a:lstStyle/>
                    <a:p>
                      <a:pPr algn="ctr"/>
                      <a:r>
                        <a:rPr lang="en-GB" sz="2400" b="1" dirty="0">
                          <a:effectLst/>
                          <a:latin typeface="Arial"/>
                          <a:cs typeface="Calibri"/>
                        </a:rPr>
                        <a:t>2020</a:t>
                      </a:r>
                      <a:endParaRPr lang="en-GB" sz="2800" dirty="0">
                        <a:effectLst/>
                        <a:latin typeface="Arial"/>
                        <a:cs typeface="Calibri"/>
                      </a:endParaRPr>
                    </a:p>
                  </a:txBody>
                  <a:tcPr marL="68580" marR="6858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49B1BA"/>
                    </a:solidFill>
                  </a:tcPr>
                </a:tc>
                <a:tc>
                  <a:txBody>
                    <a:bodyPr/>
                    <a:lstStyle/>
                    <a:p>
                      <a:pPr algn="ctr"/>
                      <a:r>
                        <a:rPr lang="en-GB" sz="2400" b="1" dirty="0">
                          <a:effectLst/>
                          <a:latin typeface="Arial"/>
                          <a:cs typeface="Calibri"/>
                        </a:rPr>
                        <a:t>2021</a:t>
                      </a:r>
                      <a:endParaRPr lang="en-GB" sz="2800" dirty="0">
                        <a:effectLst/>
                        <a:latin typeface="Arial"/>
                        <a:cs typeface="Calibri"/>
                      </a:endParaRPr>
                    </a:p>
                  </a:txBody>
                  <a:tcPr marL="68580" marR="6858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49B1BA"/>
                    </a:solidFill>
                  </a:tcPr>
                </a:tc>
                <a:tc>
                  <a:txBody>
                    <a:bodyPr/>
                    <a:lstStyle/>
                    <a:p>
                      <a:pPr algn="ctr"/>
                      <a:r>
                        <a:rPr lang="en-GB" sz="2400" b="1" dirty="0">
                          <a:effectLst/>
                          <a:latin typeface="Arial"/>
                          <a:cs typeface="Calibri"/>
                        </a:rPr>
                        <a:t>2022</a:t>
                      </a:r>
                      <a:endParaRPr lang="en-GB" sz="2800" dirty="0">
                        <a:effectLst/>
                        <a:latin typeface="Arial"/>
                        <a:cs typeface="Calibri"/>
                      </a:endParaRPr>
                    </a:p>
                  </a:txBody>
                  <a:tcPr marL="68580" marR="68580" marT="36195" marB="36195" anchor="ctr">
                    <a:lnL w="28575" cap="flat" cmpd="sng" algn="ctr">
                      <a:solidFill>
                        <a:srgbClr val="FFFFFF"/>
                      </a:solidFill>
                      <a:prstDash val="solid"/>
                      <a:round/>
                      <a:headEnd type="none" w="med" len="med"/>
                      <a:tailEnd type="none" w="med" len="med"/>
                    </a:lnL>
                    <a:lnR>
                      <a:noFill/>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49B1BA"/>
                    </a:solidFill>
                  </a:tcPr>
                </a:tc>
                <a:extLst>
                  <a:ext uri="{0D108BD9-81ED-4DB2-BD59-A6C34878D82A}">
                    <a16:rowId xmlns:a16="http://schemas.microsoft.com/office/drawing/2014/main" val="3253380046"/>
                  </a:ext>
                </a:extLst>
              </a:tr>
              <a:tr h="477001">
                <a:tc>
                  <a:txBody>
                    <a:bodyPr/>
                    <a:lstStyle/>
                    <a:p>
                      <a:pPr algn="ctr"/>
                      <a:endParaRPr lang="en-GB" sz="2800" dirty="0">
                        <a:effectLst/>
                        <a:latin typeface="Times New Roman" panose="02020603050405020304" pitchFamily="18" charset="0"/>
                      </a:endParaRPr>
                    </a:p>
                  </a:txBody>
                  <a:tcPr marL="68580" marR="6858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DAEFF1"/>
                    </a:solidFill>
                  </a:tcPr>
                </a:tc>
                <a:tc>
                  <a:txBody>
                    <a:bodyPr/>
                    <a:lstStyle/>
                    <a:p>
                      <a:pPr algn="ctr"/>
                      <a:endParaRPr lang="en-GB" sz="2800" dirty="0">
                        <a:effectLst/>
                        <a:latin typeface="Times New Roman" panose="02020603050405020304" pitchFamily="18" charset="0"/>
                      </a:endParaRPr>
                    </a:p>
                  </a:txBody>
                  <a:tcPr marL="68580" marR="6858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DAEFF1"/>
                    </a:solidFill>
                  </a:tcPr>
                </a:tc>
                <a:tc>
                  <a:txBody>
                    <a:bodyPr/>
                    <a:lstStyle/>
                    <a:p>
                      <a:pPr algn="ctr"/>
                      <a:endParaRPr lang="en-GB" sz="2800" dirty="0">
                        <a:effectLst/>
                        <a:latin typeface="Times New Roman" panose="02020603050405020304" pitchFamily="18" charset="0"/>
                      </a:endParaRPr>
                    </a:p>
                  </a:txBody>
                  <a:tcPr marL="68580" marR="6858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DAEFF1"/>
                    </a:solidFill>
                  </a:tcPr>
                </a:tc>
                <a:tc>
                  <a:txBody>
                    <a:bodyPr/>
                    <a:lstStyle/>
                    <a:p>
                      <a:pPr algn="ctr"/>
                      <a:endParaRPr lang="en-GB" sz="2800" dirty="0">
                        <a:effectLst/>
                        <a:latin typeface="Times New Roman" panose="02020603050405020304" pitchFamily="18" charset="0"/>
                      </a:endParaRPr>
                    </a:p>
                  </a:txBody>
                  <a:tcPr marL="68580" marR="6858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DAEFF1"/>
                    </a:solidFill>
                  </a:tcPr>
                </a:tc>
                <a:tc>
                  <a:txBody>
                    <a:bodyPr/>
                    <a:lstStyle/>
                    <a:p>
                      <a:pPr algn="ctr"/>
                      <a:endParaRPr lang="en-GB" sz="2800" dirty="0">
                        <a:effectLst/>
                        <a:latin typeface="Times New Roman" panose="02020603050405020304" pitchFamily="18" charset="0"/>
                      </a:endParaRPr>
                    </a:p>
                  </a:txBody>
                  <a:tcPr marL="68580" marR="6858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DAEFF1"/>
                    </a:solidFill>
                  </a:tcPr>
                </a:tc>
                <a:extLst>
                  <a:ext uri="{0D108BD9-81ED-4DB2-BD59-A6C34878D82A}">
                    <a16:rowId xmlns:a16="http://schemas.microsoft.com/office/drawing/2014/main" val="1581706861"/>
                  </a:ext>
                </a:extLst>
              </a:tr>
            </a:tbl>
          </a:graphicData>
        </a:graphic>
      </p:graphicFrame>
    </p:spTree>
    <p:extLst>
      <p:ext uri="{BB962C8B-B14F-4D97-AF65-F5344CB8AC3E}">
        <p14:creationId xmlns:p14="http://schemas.microsoft.com/office/powerpoint/2010/main" val="36030732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153C78-991E-4F24-88C0-783BECF6E368}"/>
              </a:ext>
            </a:extLst>
          </p:cNvPr>
          <p:cNvSpPr>
            <a:spLocks noGrp="1"/>
          </p:cNvSpPr>
          <p:nvPr>
            <p:ph type="title"/>
          </p:nvPr>
        </p:nvSpPr>
        <p:spPr/>
        <p:txBody>
          <a:bodyPr/>
          <a:lstStyle/>
          <a:p>
            <a:r>
              <a:rPr lang="en-GB" dirty="0">
                <a:latin typeface="Arial" panose="020B0604020202020204" pitchFamily="34" charset="0"/>
                <a:cs typeface="Arial" panose="020B0604020202020204" pitchFamily="34" charset="0"/>
              </a:rPr>
              <a:t>Valid </a:t>
            </a:r>
            <a:r>
              <a:rPr lang="en-GB" b="1" dirty="0">
                <a:latin typeface="Arial" panose="020B0604020202020204" pitchFamily="34" charset="0"/>
                <a:cs typeface="Arial" panose="020B0604020202020204" pitchFamily="34" charset="0"/>
              </a:rPr>
              <a:t>Preoperative</a:t>
            </a:r>
            <a:r>
              <a:rPr lang="en-GB" dirty="0">
                <a:latin typeface="Arial" panose="020B0604020202020204" pitchFamily="34" charset="0"/>
                <a:cs typeface="Arial" panose="020B0604020202020204" pitchFamily="34" charset="0"/>
              </a:rPr>
              <a:t> VA data recorded</a:t>
            </a:r>
          </a:p>
        </p:txBody>
      </p:sp>
      <p:sp>
        <p:nvSpPr>
          <p:cNvPr id="3" name="Content Placeholder 2">
            <a:extLst>
              <a:ext uri="{FF2B5EF4-FFF2-40B4-BE49-F238E27FC236}">
                <a16:creationId xmlns:a16="http://schemas.microsoft.com/office/drawing/2014/main" id="{50BA88C3-7E8A-4B05-B7DF-7F038185ED04}"/>
              </a:ext>
            </a:extLst>
          </p:cNvPr>
          <p:cNvSpPr>
            <a:spLocks noGrp="1"/>
          </p:cNvSpPr>
          <p:nvPr>
            <p:ph idx="1"/>
          </p:nvPr>
        </p:nvSpPr>
        <p:spPr>
          <a:xfrm>
            <a:off x="838200" y="1689350"/>
            <a:ext cx="10515600" cy="4634842"/>
          </a:xfrm>
        </p:spPr>
        <p:txBody>
          <a:bodyPr/>
          <a:lstStyle/>
          <a:p>
            <a:pPr marL="457200" indent="-457200" algn="l">
              <a:buFont typeface="Arial" panose="020B0604020202020204" pitchFamily="34" charset="0"/>
              <a:buChar char="•"/>
            </a:pPr>
            <a:r>
              <a:rPr lang="en-GB" dirty="0">
                <a:solidFill>
                  <a:schemeClr val="tx1"/>
                </a:solidFill>
                <a:latin typeface="Arial" panose="020B0604020202020204" pitchFamily="34" charset="0"/>
                <a:cs typeface="Arial" panose="020B0604020202020204" pitchFamily="34" charset="0"/>
              </a:rPr>
              <a:t>National preoperative VA recording 		= 86.5%</a:t>
            </a:r>
          </a:p>
          <a:p>
            <a:pPr marL="457200" indent="-457200" algn="l">
              <a:buFont typeface="Arial" panose="020B0604020202020204" pitchFamily="34" charset="0"/>
              <a:buChar char="•"/>
            </a:pPr>
            <a:r>
              <a:rPr lang="en-GB" dirty="0">
                <a:solidFill>
                  <a:schemeClr val="tx1"/>
                </a:solidFill>
                <a:latin typeface="Arial" panose="020B0604020202020204" pitchFamily="34" charset="0"/>
                <a:cs typeface="Arial" panose="020B0604020202020204" pitchFamily="34" charset="0"/>
              </a:rPr>
              <a:t>Your centre proportion this year		= XX%</a:t>
            </a:r>
          </a:p>
          <a:p>
            <a:pPr marL="457200" indent="-457200" algn="l">
              <a:buFont typeface="Arial" panose="020B0604020202020204" pitchFamily="34" charset="0"/>
              <a:buChar char="•"/>
            </a:pPr>
            <a:endParaRPr lang="en-GB" dirty="0">
              <a:solidFill>
                <a:schemeClr val="tx1"/>
              </a:solidFill>
            </a:endParaRPr>
          </a:p>
          <a:p>
            <a:pPr algn="l"/>
            <a:endParaRPr lang="en-GB" dirty="0">
              <a:solidFill>
                <a:schemeClr val="tx1"/>
              </a:solidFill>
            </a:endParaRPr>
          </a:p>
          <a:p>
            <a:pPr algn="l"/>
            <a:endParaRPr lang="en-GB" dirty="0">
              <a:solidFill>
                <a:schemeClr val="tx1"/>
              </a:solidFill>
            </a:endParaRPr>
          </a:p>
        </p:txBody>
      </p:sp>
      <p:graphicFrame>
        <p:nvGraphicFramePr>
          <p:cNvPr id="5" name="Table 4">
            <a:extLst>
              <a:ext uri="{FF2B5EF4-FFF2-40B4-BE49-F238E27FC236}">
                <a16:creationId xmlns:a16="http://schemas.microsoft.com/office/drawing/2014/main" id="{10905A96-34B2-427F-97C7-CE980DD27142}"/>
              </a:ext>
            </a:extLst>
          </p:cNvPr>
          <p:cNvGraphicFramePr>
            <a:graphicFrameLocks noGrp="1"/>
          </p:cNvGraphicFramePr>
          <p:nvPr>
            <p:extLst>
              <p:ext uri="{D42A27DB-BD31-4B8C-83A1-F6EECF244321}">
                <p14:modId xmlns:p14="http://schemas.microsoft.com/office/powerpoint/2010/main" val="183407160"/>
              </p:ext>
            </p:extLst>
          </p:nvPr>
        </p:nvGraphicFramePr>
        <p:xfrm>
          <a:off x="838200" y="3429000"/>
          <a:ext cx="9927338" cy="1155542"/>
        </p:xfrm>
        <a:graphic>
          <a:graphicData uri="http://schemas.openxmlformats.org/drawingml/2006/table">
            <a:tbl>
              <a:tblPr firstRow="1">
                <a:tableStyleId>{5C22544A-7EE6-4342-B048-85BDC9FD1C3A}</a:tableStyleId>
              </a:tblPr>
              <a:tblGrid>
                <a:gridCol w="1985906">
                  <a:extLst>
                    <a:ext uri="{9D8B030D-6E8A-4147-A177-3AD203B41FA5}">
                      <a16:colId xmlns:a16="http://schemas.microsoft.com/office/drawing/2014/main" val="2530165765"/>
                    </a:ext>
                  </a:extLst>
                </a:gridCol>
                <a:gridCol w="1983716">
                  <a:extLst>
                    <a:ext uri="{9D8B030D-6E8A-4147-A177-3AD203B41FA5}">
                      <a16:colId xmlns:a16="http://schemas.microsoft.com/office/drawing/2014/main" val="2577748245"/>
                    </a:ext>
                  </a:extLst>
                </a:gridCol>
                <a:gridCol w="1983716">
                  <a:extLst>
                    <a:ext uri="{9D8B030D-6E8A-4147-A177-3AD203B41FA5}">
                      <a16:colId xmlns:a16="http://schemas.microsoft.com/office/drawing/2014/main" val="1959883089"/>
                    </a:ext>
                  </a:extLst>
                </a:gridCol>
                <a:gridCol w="1983716">
                  <a:extLst>
                    <a:ext uri="{9D8B030D-6E8A-4147-A177-3AD203B41FA5}">
                      <a16:colId xmlns:a16="http://schemas.microsoft.com/office/drawing/2014/main" val="1357863386"/>
                    </a:ext>
                  </a:extLst>
                </a:gridCol>
                <a:gridCol w="1990284">
                  <a:extLst>
                    <a:ext uri="{9D8B030D-6E8A-4147-A177-3AD203B41FA5}">
                      <a16:colId xmlns:a16="http://schemas.microsoft.com/office/drawing/2014/main" val="2394623480"/>
                    </a:ext>
                  </a:extLst>
                </a:gridCol>
              </a:tblGrid>
              <a:tr h="577771">
                <a:tc>
                  <a:txBody>
                    <a:bodyPr/>
                    <a:lstStyle/>
                    <a:p>
                      <a:pPr algn="ctr"/>
                      <a:r>
                        <a:rPr lang="en-GB" sz="2400" dirty="0">
                          <a:effectLst/>
                        </a:rPr>
                        <a:t>2018</a:t>
                      </a:r>
                      <a:endParaRPr lang="en-GB" sz="2800" dirty="0">
                        <a:effectLst/>
                        <a:latin typeface="Times New Roman" panose="02020603050405020304" pitchFamily="18" charset="0"/>
                      </a:endParaRPr>
                    </a:p>
                  </a:txBody>
                  <a:tcPr marL="68580" marR="68580" marT="36195" marB="36195" anchor="ctr"/>
                </a:tc>
                <a:tc>
                  <a:txBody>
                    <a:bodyPr/>
                    <a:lstStyle/>
                    <a:p>
                      <a:pPr algn="ctr"/>
                      <a:r>
                        <a:rPr lang="en-GB" sz="2400" dirty="0">
                          <a:effectLst/>
                        </a:rPr>
                        <a:t>2019</a:t>
                      </a:r>
                      <a:endParaRPr lang="en-GB" sz="2800" dirty="0">
                        <a:effectLst/>
                        <a:latin typeface="Times New Roman" panose="02020603050405020304" pitchFamily="18" charset="0"/>
                      </a:endParaRPr>
                    </a:p>
                  </a:txBody>
                  <a:tcPr marL="68580" marR="68580" marT="36195" marB="36195" anchor="ctr"/>
                </a:tc>
                <a:tc>
                  <a:txBody>
                    <a:bodyPr/>
                    <a:lstStyle/>
                    <a:p>
                      <a:pPr algn="ctr"/>
                      <a:r>
                        <a:rPr lang="en-GB" sz="2400" dirty="0">
                          <a:effectLst/>
                        </a:rPr>
                        <a:t>2020</a:t>
                      </a:r>
                      <a:endParaRPr lang="en-GB" sz="2800" dirty="0">
                        <a:effectLst/>
                        <a:latin typeface="Times New Roman" panose="02020603050405020304" pitchFamily="18" charset="0"/>
                      </a:endParaRPr>
                    </a:p>
                  </a:txBody>
                  <a:tcPr marL="68580" marR="68580" marT="36195" marB="36195" anchor="ctr"/>
                </a:tc>
                <a:tc>
                  <a:txBody>
                    <a:bodyPr/>
                    <a:lstStyle/>
                    <a:p>
                      <a:pPr algn="ctr"/>
                      <a:r>
                        <a:rPr lang="en-GB" sz="2400" dirty="0">
                          <a:effectLst/>
                        </a:rPr>
                        <a:t>2021</a:t>
                      </a:r>
                      <a:endParaRPr lang="en-GB" sz="2800" dirty="0">
                        <a:effectLst/>
                        <a:latin typeface="Times New Roman" panose="02020603050405020304" pitchFamily="18" charset="0"/>
                      </a:endParaRPr>
                    </a:p>
                  </a:txBody>
                  <a:tcPr marL="68580" marR="68580" marT="36195" marB="36195" anchor="ctr"/>
                </a:tc>
                <a:tc>
                  <a:txBody>
                    <a:bodyPr/>
                    <a:lstStyle/>
                    <a:p>
                      <a:pPr algn="ctr"/>
                      <a:r>
                        <a:rPr lang="en-GB" sz="2400" dirty="0">
                          <a:effectLst/>
                        </a:rPr>
                        <a:t>2022</a:t>
                      </a:r>
                      <a:endParaRPr lang="en-GB" sz="2800" dirty="0">
                        <a:effectLst/>
                        <a:latin typeface="Times New Roman" panose="02020603050405020304" pitchFamily="18" charset="0"/>
                      </a:endParaRPr>
                    </a:p>
                  </a:txBody>
                  <a:tcPr marL="68580" marR="68580" marT="36195" marB="36195" anchor="ctr"/>
                </a:tc>
                <a:extLst>
                  <a:ext uri="{0D108BD9-81ED-4DB2-BD59-A6C34878D82A}">
                    <a16:rowId xmlns:a16="http://schemas.microsoft.com/office/drawing/2014/main" val="586879051"/>
                  </a:ext>
                </a:extLst>
              </a:tr>
              <a:tr h="577771">
                <a:tc>
                  <a:txBody>
                    <a:bodyPr/>
                    <a:lstStyle/>
                    <a:p>
                      <a:pPr algn="ctr"/>
                      <a:endParaRPr lang="en-GB" sz="2800" dirty="0">
                        <a:effectLst/>
                        <a:latin typeface="Times New Roman" panose="02020603050405020304" pitchFamily="18" charset="0"/>
                      </a:endParaRPr>
                    </a:p>
                  </a:txBody>
                  <a:tcPr marL="68580" marR="68580" marT="36195" marB="36195" anchor="ctr"/>
                </a:tc>
                <a:tc>
                  <a:txBody>
                    <a:bodyPr/>
                    <a:lstStyle/>
                    <a:p>
                      <a:pPr algn="ctr"/>
                      <a:endParaRPr lang="en-GB" sz="2800" dirty="0">
                        <a:effectLst/>
                        <a:latin typeface="Times New Roman" panose="02020603050405020304" pitchFamily="18" charset="0"/>
                      </a:endParaRPr>
                    </a:p>
                  </a:txBody>
                  <a:tcPr marL="68580" marR="68580" marT="36195" marB="36195" anchor="ctr"/>
                </a:tc>
                <a:tc>
                  <a:txBody>
                    <a:bodyPr/>
                    <a:lstStyle/>
                    <a:p>
                      <a:pPr algn="ctr"/>
                      <a:endParaRPr lang="en-GB" sz="2800" dirty="0">
                        <a:effectLst/>
                        <a:latin typeface="Times New Roman" panose="02020603050405020304" pitchFamily="18" charset="0"/>
                      </a:endParaRPr>
                    </a:p>
                  </a:txBody>
                  <a:tcPr marL="68580" marR="68580" marT="36195" marB="36195" anchor="ctr"/>
                </a:tc>
                <a:tc>
                  <a:txBody>
                    <a:bodyPr/>
                    <a:lstStyle/>
                    <a:p>
                      <a:pPr algn="ctr"/>
                      <a:endParaRPr lang="en-GB" sz="2800" dirty="0">
                        <a:effectLst/>
                        <a:latin typeface="Times New Roman" panose="02020603050405020304" pitchFamily="18" charset="0"/>
                      </a:endParaRPr>
                    </a:p>
                  </a:txBody>
                  <a:tcPr marL="68580" marR="68580" marT="36195" marB="36195" anchor="ctr"/>
                </a:tc>
                <a:tc>
                  <a:txBody>
                    <a:bodyPr/>
                    <a:lstStyle/>
                    <a:p>
                      <a:pPr algn="ctr"/>
                      <a:endParaRPr lang="en-GB" sz="2800" dirty="0">
                        <a:effectLst/>
                        <a:latin typeface="Times New Roman" panose="02020603050405020304" pitchFamily="18" charset="0"/>
                      </a:endParaRPr>
                    </a:p>
                  </a:txBody>
                  <a:tcPr marL="68580" marR="68580" marT="36195" marB="36195" anchor="ctr"/>
                </a:tc>
                <a:extLst>
                  <a:ext uri="{0D108BD9-81ED-4DB2-BD59-A6C34878D82A}">
                    <a16:rowId xmlns:a16="http://schemas.microsoft.com/office/drawing/2014/main" val="2503587887"/>
                  </a:ext>
                </a:extLst>
              </a:tr>
            </a:tbl>
          </a:graphicData>
        </a:graphic>
      </p:graphicFrame>
    </p:spTree>
    <p:extLst>
      <p:ext uri="{BB962C8B-B14F-4D97-AF65-F5344CB8AC3E}">
        <p14:creationId xmlns:p14="http://schemas.microsoft.com/office/powerpoint/2010/main" val="9303106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153C78-991E-4F24-88C0-783BECF6E368}"/>
              </a:ext>
            </a:extLst>
          </p:cNvPr>
          <p:cNvSpPr>
            <a:spLocks noGrp="1"/>
          </p:cNvSpPr>
          <p:nvPr>
            <p:ph type="title"/>
          </p:nvPr>
        </p:nvSpPr>
        <p:spPr/>
        <p:txBody>
          <a:bodyPr/>
          <a:lstStyle/>
          <a:p>
            <a:r>
              <a:rPr lang="en-GB" b="1" dirty="0"/>
              <a:t>Postoperative </a:t>
            </a:r>
            <a:r>
              <a:rPr lang="en-GB" dirty="0"/>
              <a:t>VA data breakdown 22-23</a:t>
            </a:r>
          </a:p>
        </p:txBody>
      </p:sp>
      <p:sp>
        <p:nvSpPr>
          <p:cNvPr id="3" name="Content Placeholder 2">
            <a:extLst>
              <a:ext uri="{FF2B5EF4-FFF2-40B4-BE49-F238E27FC236}">
                <a16:creationId xmlns:a16="http://schemas.microsoft.com/office/drawing/2014/main" id="{50BA88C3-7E8A-4B05-B7DF-7F038185ED04}"/>
              </a:ext>
            </a:extLst>
          </p:cNvPr>
          <p:cNvSpPr>
            <a:spLocks noGrp="1"/>
          </p:cNvSpPr>
          <p:nvPr>
            <p:ph idx="1"/>
          </p:nvPr>
        </p:nvSpPr>
        <p:spPr>
          <a:xfrm>
            <a:off x="838200" y="4486655"/>
            <a:ext cx="10515600" cy="1576175"/>
          </a:xfrm>
        </p:spPr>
        <p:txBody>
          <a:bodyPr/>
          <a:lstStyle/>
          <a:p>
            <a:pPr algn="l"/>
            <a:endParaRPr lang="en-GB" dirty="0">
              <a:solidFill>
                <a:schemeClr val="tx1"/>
              </a:solidFill>
            </a:endParaRPr>
          </a:p>
          <a:p>
            <a:pPr algn="l"/>
            <a:endParaRPr lang="en-GB" dirty="0">
              <a:solidFill>
                <a:schemeClr val="tx1"/>
              </a:solidFill>
            </a:endParaRPr>
          </a:p>
        </p:txBody>
      </p:sp>
      <p:graphicFrame>
        <p:nvGraphicFramePr>
          <p:cNvPr id="5" name="Table 4">
            <a:extLst>
              <a:ext uri="{FF2B5EF4-FFF2-40B4-BE49-F238E27FC236}">
                <a16:creationId xmlns:a16="http://schemas.microsoft.com/office/drawing/2014/main" id="{924BEF5A-4BBF-4D85-B458-4019F7F7D327}"/>
              </a:ext>
            </a:extLst>
          </p:cNvPr>
          <p:cNvGraphicFramePr>
            <a:graphicFrameLocks noGrp="1"/>
          </p:cNvGraphicFramePr>
          <p:nvPr>
            <p:extLst>
              <p:ext uri="{D42A27DB-BD31-4B8C-83A1-F6EECF244321}">
                <p14:modId xmlns:p14="http://schemas.microsoft.com/office/powerpoint/2010/main" val="1648414450"/>
              </p:ext>
            </p:extLst>
          </p:nvPr>
        </p:nvGraphicFramePr>
        <p:xfrm>
          <a:off x="449313" y="2560321"/>
          <a:ext cx="11293374" cy="2499360"/>
        </p:xfrm>
        <a:graphic>
          <a:graphicData uri="http://schemas.openxmlformats.org/drawingml/2006/table">
            <a:tbl>
              <a:tblPr firstRow="1">
                <a:tableStyleId>{5C22544A-7EE6-4342-B048-85BDC9FD1C3A}</a:tableStyleId>
              </a:tblPr>
              <a:tblGrid>
                <a:gridCol w="1882229">
                  <a:extLst>
                    <a:ext uri="{9D8B030D-6E8A-4147-A177-3AD203B41FA5}">
                      <a16:colId xmlns:a16="http://schemas.microsoft.com/office/drawing/2014/main" val="3133606442"/>
                    </a:ext>
                  </a:extLst>
                </a:gridCol>
                <a:gridCol w="1882229">
                  <a:extLst>
                    <a:ext uri="{9D8B030D-6E8A-4147-A177-3AD203B41FA5}">
                      <a16:colId xmlns:a16="http://schemas.microsoft.com/office/drawing/2014/main" val="2637846488"/>
                    </a:ext>
                  </a:extLst>
                </a:gridCol>
                <a:gridCol w="1882229">
                  <a:extLst>
                    <a:ext uri="{9D8B030D-6E8A-4147-A177-3AD203B41FA5}">
                      <a16:colId xmlns:a16="http://schemas.microsoft.com/office/drawing/2014/main" val="3323300047"/>
                    </a:ext>
                  </a:extLst>
                </a:gridCol>
                <a:gridCol w="1882229">
                  <a:extLst>
                    <a:ext uri="{9D8B030D-6E8A-4147-A177-3AD203B41FA5}">
                      <a16:colId xmlns:a16="http://schemas.microsoft.com/office/drawing/2014/main" val="2759148565"/>
                    </a:ext>
                  </a:extLst>
                </a:gridCol>
                <a:gridCol w="1882229">
                  <a:extLst>
                    <a:ext uri="{9D8B030D-6E8A-4147-A177-3AD203B41FA5}">
                      <a16:colId xmlns:a16="http://schemas.microsoft.com/office/drawing/2014/main" val="2396022046"/>
                    </a:ext>
                  </a:extLst>
                </a:gridCol>
                <a:gridCol w="1882229">
                  <a:extLst>
                    <a:ext uri="{9D8B030D-6E8A-4147-A177-3AD203B41FA5}">
                      <a16:colId xmlns:a16="http://schemas.microsoft.com/office/drawing/2014/main" val="206872888"/>
                    </a:ext>
                  </a:extLst>
                </a:gridCol>
              </a:tblGrid>
              <a:tr h="1751091">
                <a:tc>
                  <a:txBody>
                    <a:bodyPr/>
                    <a:lstStyle/>
                    <a:p>
                      <a:pPr algn="ctr"/>
                      <a:r>
                        <a:rPr lang="en-GB" sz="2400" dirty="0">
                          <a:solidFill>
                            <a:schemeClr val="tx1"/>
                          </a:solidFill>
                          <a:effectLst/>
                        </a:rPr>
                        <a:t>Ops eligible for postop VA results</a:t>
                      </a:r>
                      <a:endParaRPr lang="en-GB" sz="2800" dirty="0">
                        <a:solidFill>
                          <a:schemeClr val="tx1"/>
                        </a:solidFill>
                        <a:effectLst/>
                        <a:latin typeface="Times New Roman" panose="02020603050405020304" pitchFamily="18" charset="0"/>
                      </a:endParaRPr>
                    </a:p>
                  </a:txBody>
                  <a:tcPr marL="68580" marR="68580" marT="36195" marB="36195" anchor="ctr"/>
                </a:tc>
                <a:tc>
                  <a:txBody>
                    <a:bodyPr/>
                    <a:lstStyle/>
                    <a:p>
                      <a:pPr algn="ctr"/>
                      <a:r>
                        <a:rPr lang="en-GB" sz="2400" dirty="0">
                          <a:solidFill>
                            <a:schemeClr val="tx1"/>
                          </a:solidFill>
                          <a:effectLst/>
                        </a:rPr>
                        <a:t>% with postop VA data</a:t>
                      </a:r>
                      <a:endParaRPr lang="en-GB" sz="2800" dirty="0">
                        <a:solidFill>
                          <a:schemeClr val="tx1"/>
                        </a:solidFill>
                        <a:effectLst/>
                        <a:latin typeface="Times New Roman" panose="02020603050405020304" pitchFamily="18" charset="0"/>
                      </a:endParaRPr>
                    </a:p>
                  </a:txBody>
                  <a:tcPr marL="68580" marR="68580" marT="36195" marB="36195" anchor="ctr"/>
                </a:tc>
                <a:tc>
                  <a:txBody>
                    <a:bodyPr/>
                    <a:lstStyle/>
                    <a:p>
                      <a:pPr algn="ctr"/>
                      <a:r>
                        <a:rPr lang="en-GB" sz="2400" dirty="0">
                          <a:solidFill>
                            <a:schemeClr val="tx1"/>
                          </a:solidFill>
                          <a:effectLst/>
                        </a:rPr>
                        <a:t>Number of first treated eyes</a:t>
                      </a:r>
                      <a:endParaRPr lang="en-GB" sz="2800" dirty="0">
                        <a:solidFill>
                          <a:schemeClr val="tx1"/>
                        </a:solidFill>
                        <a:effectLst/>
                        <a:latin typeface="Times New Roman" panose="02020603050405020304" pitchFamily="18" charset="0"/>
                      </a:endParaRPr>
                    </a:p>
                  </a:txBody>
                  <a:tcPr marL="68580" marR="68580" marT="36195" marB="36195" anchor="ctr"/>
                </a:tc>
                <a:tc>
                  <a:txBody>
                    <a:bodyPr/>
                    <a:lstStyle/>
                    <a:p>
                      <a:pPr algn="ctr"/>
                      <a:r>
                        <a:rPr lang="en-GB" sz="2400" dirty="0">
                          <a:solidFill>
                            <a:schemeClr val="tx1"/>
                          </a:solidFill>
                          <a:effectLst/>
                        </a:rPr>
                        <a:t>% 1</a:t>
                      </a:r>
                      <a:r>
                        <a:rPr lang="en-GB" sz="2400" baseline="30000" dirty="0">
                          <a:solidFill>
                            <a:schemeClr val="tx1"/>
                          </a:solidFill>
                          <a:effectLst/>
                        </a:rPr>
                        <a:t>st</a:t>
                      </a:r>
                      <a:r>
                        <a:rPr lang="en-GB" sz="2400" dirty="0">
                          <a:solidFill>
                            <a:schemeClr val="tx1"/>
                          </a:solidFill>
                          <a:effectLst/>
                        </a:rPr>
                        <a:t> eyes with postop VA data</a:t>
                      </a:r>
                      <a:endParaRPr lang="en-GB" sz="2800" dirty="0">
                        <a:solidFill>
                          <a:schemeClr val="tx1"/>
                        </a:solidFill>
                        <a:effectLst/>
                        <a:latin typeface="Times New Roman" panose="02020603050405020304" pitchFamily="18" charset="0"/>
                      </a:endParaRPr>
                    </a:p>
                  </a:txBody>
                  <a:tcPr marL="68580" marR="68580" marT="36195" marB="36195" anchor="ctr"/>
                </a:tc>
                <a:tc>
                  <a:txBody>
                    <a:bodyPr/>
                    <a:lstStyle/>
                    <a:p>
                      <a:pPr algn="ctr"/>
                      <a:r>
                        <a:rPr lang="en-GB" sz="2400">
                          <a:solidFill>
                            <a:schemeClr val="tx1"/>
                          </a:solidFill>
                          <a:effectLst/>
                        </a:rPr>
                        <a:t>Number of second treated eyes</a:t>
                      </a:r>
                      <a:endParaRPr lang="en-GB" sz="2800">
                        <a:solidFill>
                          <a:schemeClr val="tx1"/>
                        </a:solidFill>
                        <a:effectLst/>
                        <a:latin typeface="Times New Roman" panose="02020603050405020304" pitchFamily="18" charset="0"/>
                      </a:endParaRPr>
                    </a:p>
                  </a:txBody>
                  <a:tcPr marL="68580" marR="68580" marT="36195" marB="36195" anchor="ctr"/>
                </a:tc>
                <a:tc>
                  <a:txBody>
                    <a:bodyPr/>
                    <a:lstStyle/>
                    <a:p>
                      <a:pPr algn="ctr"/>
                      <a:r>
                        <a:rPr lang="en-GB" sz="2400" dirty="0">
                          <a:solidFill>
                            <a:schemeClr val="tx1"/>
                          </a:solidFill>
                          <a:effectLst/>
                        </a:rPr>
                        <a:t>% 2</a:t>
                      </a:r>
                      <a:r>
                        <a:rPr lang="en-GB" sz="2400" baseline="30000" dirty="0">
                          <a:solidFill>
                            <a:schemeClr val="tx1"/>
                          </a:solidFill>
                          <a:effectLst/>
                        </a:rPr>
                        <a:t>nd</a:t>
                      </a:r>
                      <a:r>
                        <a:rPr lang="en-GB" sz="2400" dirty="0">
                          <a:solidFill>
                            <a:schemeClr val="tx1"/>
                          </a:solidFill>
                          <a:effectLst/>
                        </a:rPr>
                        <a:t> eyes with postop VA data</a:t>
                      </a:r>
                      <a:endParaRPr lang="en-GB" sz="2800" dirty="0">
                        <a:solidFill>
                          <a:schemeClr val="tx1"/>
                        </a:solidFill>
                        <a:effectLst/>
                        <a:latin typeface="Times New Roman" panose="02020603050405020304" pitchFamily="18" charset="0"/>
                      </a:endParaRPr>
                    </a:p>
                  </a:txBody>
                  <a:tcPr marL="68580" marR="68580" marT="36195" marB="36195" anchor="ctr"/>
                </a:tc>
                <a:extLst>
                  <a:ext uri="{0D108BD9-81ED-4DB2-BD59-A6C34878D82A}">
                    <a16:rowId xmlns:a16="http://schemas.microsoft.com/office/drawing/2014/main" val="1214888927"/>
                  </a:ext>
                </a:extLst>
              </a:tr>
              <a:tr h="748269">
                <a:tc>
                  <a:txBody>
                    <a:bodyPr/>
                    <a:lstStyle/>
                    <a:p>
                      <a:pPr algn="ctr"/>
                      <a:endParaRPr lang="en-GB" sz="2800" dirty="0">
                        <a:solidFill>
                          <a:schemeClr val="tx1"/>
                        </a:solidFill>
                        <a:effectLst/>
                        <a:latin typeface="Times New Roman" panose="02020603050405020304" pitchFamily="18" charset="0"/>
                      </a:endParaRPr>
                    </a:p>
                  </a:txBody>
                  <a:tcPr marL="68580" marR="68580" marT="36195" marB="36195" anchor="ctr"/>
                </a:tc>
                <a:tc>
                  <a:txBody>
                    <a:bodyPr/>
                    <a:lstStyle/>
                    <a:p>
                      <a:pPr algn="ctr"/>
                      <a:endParaRPr lang="en-GB" sz="2800" dirty="0">
                        <a:solidFill>
                          <a:schemeClr val="tx1"/>
                        </a:solidFill>
                        <a:effectLst/>
                        <a:latin typeface="Times New Roman" panose="02020603050405020304" pitchFamily="18" charset="0"/>
                      </a:endParaRPr>
                    </a:p>
                  </a:txBody>
                  <a:tcPr marL="68580" marR="68580" marT="36195" marB="36195" anchor="ctr"/>
                </a:tc>
                <a:tc>
                  <a:txBody>
                    <a:bodyPr/>
                    <a:lstStyle/>
                    <a:p>
                      <a:pPr algn="ctr"/>
                      <a:endParaRPr lang="en-GB" sz="2800" dirty="0">
                        <a:solidFill>
                          <a:schemeClr val="tx1"/>
                        </a:solidFill>
                        <a:effectLst/>
                        <a:latin typeface="Times New Roman" panose="02020603050405020304" pitchFamily="18" charset="0"/>
                      </a:endParaRPr>
                    </a:p>
                  </a:txBody>
                  <a:tcPr marL="68580" marR="68580" marT="36195" marB="36195" anchor="ctr"/>
                </a:tc>
                <a:tc>
                  <a:txBody>
                    <a:bodyPr/>
                    <a:lstStyle/>
                    <a:p>
                      <a:pPr algn="ctr"/>
                      <a:endParaRPr lang="en-GB" sz="2800" dirty="0">
                        <a:solidFill>
                          <a:schemeClr val="tx1"/>
                        </a:solidFill>
                        <a:effectLst/>
                        <a:latin typeface="Times New Roman" panose="02020603050405020304" pitchFamily="18" charset="0"/>
                      </a:endParaRPr>
                    </a:p>
                  </a:txBody>
                  <a:tcPr marL="68580" marR="68580" marT="36195" marB="36195" anchor="ctr"/>
                </a:tc>
                <a:tc>
                  <a:txBody>
                    <a:bodyPr/>
                    <a:lstStyle/>
                    <a:p>
                      <a:pPr algn="ctr"/>
                      <a:endParaRPr lang="en-GB" sz="2800" dirty="0">
                        <a:solidFill>
                          <a:schemeClr val="tx1"/>
                        </a:solidFill>
                        <a:effectLst/>
                        <a:latin typeface="Times New Roman" panose="02020603050405020304" pitchFamily="18" charset="0"/>
                      </a:endParaRPr>
                    </a:p>
                  </a:txBody>
                  <a:tcPr marL="68580" marR="68580" marT="36195" marB="36195" anchor="ctr"/>
                </a:tc>
                <a:tc>
                  <a:txBody>
                    <a:bodyPr/>
                    <a:lstStyle/>
                    <a:p>
                      <a:pPr algn="ctr"/>
                      <a:endParaRPr lang="en-GB" sz="2800" dirty="0">
                        <a:solidFill>
                          <a:schemeClr val="tx1"/>
                        </a:solidFill>
                        <a:effectLst/>
                        <a:latin typeface="Times New Roman" panose="02020603050405020304" pitchFamily="18" charset="0"/>
                      </a:endParaRPr>
                    </a:p>
                  </a:txBody>
                  <a:tcPr marL="68580" marR="68580" marT="36195" marB="36195" anchor="ctr"/>
                </a:tc>
                <a:extLst>
                  <a:ext uri="{0D108BD9-81ED-4DB2-BD59-A6C34878D82A}">
                    <a16:rowId xmlns:a16="http://schemas.microsoft.com/office/drawing/2014/main" val="4251821860"/>
                  </a:ext>
                </a:extLst>
              </a:tr>
            </a:tbl>
          </a:graphicData>
        </a:graphic>
      </p:graphicFrame>
    </p:spTree>
    <p:extLst>
      <p:ext uri="{BB962C8B-B14F-4D97-AF65-F5344CB8AC3E}">
        <p14:creationId xmlns:p14="http://schemas.microsoft.com/office/powerpoint/2010/main" val="12368960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153C78-991E-4F24-88C0-783BECF6E368}"/>
              </a:ext>
            </a:extLst>
          </p:cNvPr>
          <p:cNvSpPr>
            <a:spLocks noGrp="1"/>
          </p:cNvSpPr>
          <p:nvPr>
            <p:ph type="title"/>
          </p:nvPr>
        </p:nvSpPr>
        <p:spPr/>
        <p:txBody>
          <a:bodyPr/>
          <a:lstStyle/>
          <a:p>
            <a:r>
              <a:rPr lang="en-GB" dirty="0">
                <a:latin typeface="Arial" panose="020B0604020202020204" pitchFamily="34" charset="0"/>
                <a:cs typeface="Arial" panose="020B0604020202020204" pitchFamily="34" charset="0"/>
              </a:rPr>
              <a:t>Valid </a:t>
            </a:r>
            <a:r>
              <a:rPr lang="en-GB" b="1" dirty="0">
                <a:latin typeface="Arial" panose="020B0604020202020204" pitchFamily="34" charset="0"/>
                <a:cs typeface="Arial" panose="020B0604020202020204" pitchFamily="34" charset="0"/>
              </a:rPr>
              <a:t>Postoperative </a:t>
            </a:r>
            <a:r>
              <a:rPr lang="en-GB" dirty="0">
                <a:latin typeface="Arial" panose="020B0604020202020204" pitchFamily="34" charset="0"/>
                <a:cs typeface="Arial" panose="020B0604020202020204" pitchFamily="34" charset="0"/>
              </a:rPr>
              <a:t>VA data recorded</a:t>
            </a:r>
          </a:p>
        </p:txBody>
      </p:sp>
      <p:sp>
        <p:nvSpPr>
          <p:cNvPr id="3" name="Content Placeholder 2">
            <a:extLst>
              <a:ext uri="{FF2B5EF4-FFF2-40B4-BE49-F238E27FC236}">
                <a16:creationId xmlns:a16="http://schemas.microsoft.com/office/drawing/2014/main" id="{50BA88C3-7E8A-4B05-B7DF-7F038185ED04}"/>
              </a:ext>
            </a:extLst>
          </p:cNvPr>
          <p:cNvSpPr>
            <a:spLocks noGrp="1"/>
          </p:cNvSpPr>
          <p:nvPr>
            <p:ph idx="1"/>
          </p:nvPr>
        </p:nvSpPr>
        <p:spPr>
          <a:xfrm>
            <a:off x="838200" y="1427989"/>
            <a:ext cx="10515600" cy="4634842"/>
          </a:xfrm>
        </p:spPr>
        <p:txBody>
          <a:bodyPr/>
          <a:lstStyle/>
          <a:p>
            <a:pPr marL="457200" indent="-457200" algn="l">
              <a:buFont typeface="Arial" panose="020B0604020202020204" pitchFamily="34" charset="0"/>
              <a:buChar char="•"/>
            </a:pPr>
            <a:r>
              <a:rPr lang="en-GB" dirty="0">
                <a:solidFill>
                  <a:schemeClr val="tx1"/>
                </a:solidFill>
                <a:latin typeface="Arial" panose="020B0604020202020204" pitchFamily="34" charset="0"/>
                <a:cs typeface="Arial" panose="020B0604020202020204" pitchFamily="34" charset="0"/>
              </a:rPr>
              <a:t>National proportion for 22/23 audit year = 69.0%</a:t>
            </a:r>
          </a:p>
          <a:p>
            <a:pPr marL="457200" indent="-457200" algn="l">
              <a:buFont typeface="Arial" panose="020B0604020202020204" pitchFamily="34" charset="0"/>
              <a:buChar char="•"/>
            </a:pPr>
            <a:r>
              <a:rPr lang="en-GB" dirty="0">
                <a:solidFill>
                  <a:schemeClr val="tx1"/>
                </a:solidFill>
                <a:latin typeface="Arial" panose="020B0604020202020204" pitchFamily="34" charset="0"/>
                <a:cs typeface="Arial" panose="020B0604020202020204" pitchFamily="34" charset="0"/>
              </a:rPr>
              <a:t>Your centre proportion this year		= XX%</a:t>
            </a:r>
          </a:p>
          <a:p>
            <a:pPr marL="457200" indent="-457200" algn="l">
              <a:buFont typeface="Arial" panose="020B0604020202020204" pitchFamily="34" charset="0"/>
              <a:buChar char="•"/>
            </a:pPr>
            <a:endParaRPr lang="en-GB" dirty="0">
              <a:solidFill>
                <a:schemeClr val="tx1"/>
              </a:solidFill>
            </a:endParaRPr>
          </a:p>
          <a:p>
            <a:pPr algn="l"/>
            <a:endParaRPr lang="en-GB" dirty="0">
              <a:solidFill>
                <a:schemeClr val="tx1"/>
              </a:solidFill>
            </a:endParaRPr>
          </a:p>
          <a:p>
            <a:pPr algn="l"/>
            <a:endParaRPr lang="en-GB" dirty="0">
              <a:solidFill>
                <a:schemeClr val="tx1"/>
              </a:solidFill>
            </a:endParaRPr>
          </a:p>
          <a:p>
            <a:pPr algn="l"/>
            <a:endParaRPr lang="en-GB" dirty="0">
              <a:solidFill>
                <a:schemeClr val="tx1"/>
              </a:solidFill>
            </a:endParaRPr>
          </a:p>
        </p:txBody>
      </p:sp>
      <p:graphicFrame>
        <p:nvGraphicFramePr>
          <p:cNvPr id="4" name="Table 3">
            <a:extLst>
              <a:ext uri="{FF2B5EF4-FFF2-40B4-BE49-F238E27FC236}">
                <a16:creationId xmlns:a16="http://schemas.microsoft.com/office/drawing/2014/main" id="{17D52CC4-75F0-4CDF-811F-47911DBCA8E4}"/>
              </a:ext>
            </a:extLst>
          </p:cNvPr>
          <p:cNvGraphicFramePr>
            <a:graphicFrameLocks noGrp="1"/>
          </p:cNvGraphicFramePr>
          <p:nvPr>
            <p:extLst>
              <p:ext uri="{D42A27DB-BD31-4B8C-83A1-F6EECF244321}">
                <p14:modId xmlns:p14="http://schemas.microsoft.com/office/powerpoint/2010/main" val="1621735689"/>
              </p:ext>
            </p:extLst>
          </p:nvPr>
        </p:nvGraphicFramePr>
        <p:xfrm>
          <a:off x="788896" y="3857243"/>
          <a:ext cx="10515600" cy="1572768"/>
        </p:xfrm>
        <a:graphic>
          <a:graphicData uri="http://schemas.openxmlformats.org/drawingml/2006/table">
            <a:tbl>
              <a:tblPr firstRow="1">
                <a:tableStyleId>{5C22544A-7EE6-4342-B048-85BDC9FD1C3A}</a:tableStyleId>
              </a:tblPr>
              <a:tblGrid>
                <a:gridCol w="2101728">
                  <a:extLst>
                    <a:ext uri="{9D8B030D-6E8A-4147-A177-3AD203B41FA5}">
                      <a16:colId xmlns:a16="http://schemas.microsoft.com/office/drawing/2014/main" val="798332593"/>
                    </a:ext>
                  </a:extLst>
                </a:gridCol>
                <a:gridCol w="2101728">
                  <a:extLst>
                    <a:ext uri="{9D8B030D-6E8A-4147-A177-3AD203B41FA5}">
                      <a16:colId xmlns:a16="http://schemas.microsoft.com/office/drawing/2014/main" val="1851529868"/>
                    </a:ext>
                  </a:extLst>
                </a:gridCol>
                <a:gridCol w="2101728">
                  <a:extLst>
                    <a:ext uri="{9D8B030D-6E8A-4147-A177-3AD203B41FA5}">
                      <a16:colId xmlns:a16="http://schemas.microsoft.com/office/drawing/2014/main" val="2322503805"/>
                    </a:ext>
                  </a:extLst>
                </a:gridCol>
                <a:gridCol w="2101728">
                  <a:extLst>
                    <a:ext uri="{9D8B030D-6E8A-4147-A177-3AD203B41FA5}">
                      <a16:colId xmlns:a16="http://schemas.microsoft.com/office/drawing/2014/main" val="2220875168"/>
                    </a:ext>
                  </a:extLst>
                </a:gridCol>
                <a:gridCol w="2108688">
                  <a:extLst>
                    <a:ext uri="{9D8B030D-6E8A-4147-A177-3AD203B41FA5}">
                      <a16:colId xmlns:a16="http://schemas.microsoft.com/office/drawing/2014/main" val="4190468729"/>
                    </a:ext>
                  </a:extLst>
                </a:gridCol>
              </a:tblGrid>
              <a:tr h="786384">
                <a:tc>
                  <a:txBody>
                    <a:bodyPr/>
                    <a:lstStyle/>
                    <a:p>
                      <a:pPr algn="ctr"/>
                      <a:r>
                        <a:rPr lang="en-GB" sz="3200" dirty="0">
                          <a:effectLst/>
                        </a:rPr>
                        <a:t>2018</a:t>
                      </a:r>
                      <a:endParaRPr lang="en-GB" sz="3600" dirty="0">
                        <a:effectLst/>
                        <a:latin typeface="Times New Roman" panose="02020603050405020304" pitchFamily="18" charset="0"/>
                      </a:endParaRPr>
                    </a:p>
                  </a:txBody>
                  <a:tcPr marL="68580" marR="68580" marT="36195" marB="36195" anchor="ctr"/>
                </a:tc>
                <a:tc>
                  <a:txBody>
                    <a:bodyPr/>
                    <a:lstStyle/>
                    <a:p>
                      <a:pPr algn="ctr"/>
                      <a:r>
                        <a:rPr lang="en-GB" sz="3200" dirty="0">
                          <a:effectLst/>
                        </a:rPr>
                        <a:t>2019</a:t>
                      </a:r>
                      <a:endParaRPr lang="en-GB" sz="3600" dirty="0">
                        <a:effectLst/>
                        <a:latin typeface="Times New Roman" panose="02020603050405020304" pitchFamily="18" charset="0"/>
                      </a:endParaRPr>
                    </a:p>
                  </a:txBody>
                  <a:tcPr marL="68580" marR="68580" marT="36195" marB="36195" anchor="ctr"/>
                </a:tc>
                <a:tc>
                  <a:txBody>
                    <a:bodyPr/>
                    <a:lstStyle/>
                    <a:p>
                      <a:pPr algn="ctr"/>
                      <a:r>
                        <a:rPr lang="en-GB" sz="3200" dirty="0">
                          <a:effectLst/>
                        </a:rPr>
                        <a:t>2020</a:t>
                      </a:r>
                      <a:endParaRPr lang="en-GB" sz="3600" dirty="0">
                        <a:effectLst/>
                        <a:latin typeface="Times New Roman" panose="02020603050405020304" pitchFamily="18" charset="0"/>
                      </a:endParaRPr>
                    </a:p>
                  </a:txBody>
                  <a:tcPr marL="68580" marR="68580" marT="36195" marB="36195" anchor="ctr"/>
                </a:tc>
                <a:tc>
                  <a:txBody>
                    <a:bodyPr/>
                    <a:lstStyle/>
                    <a:p>
                      <a:pPr algn="ctr"/>
                      <a:r>
                        <a:rPr lang="en-GB" sz="3200" dirty="0">
                          <a:effectLst/>
                        </a:rPr>
                        <a:t>2021</a:t>
                      </a:r>
                      <a:endParaRPr lang="en-GB" sz="3600" dirty="0">
                        <a:effectLst/>
                        <a:latin typeface="Times New Roman" panose="02020603050405020304" pitchFamily="18" charset="0"/>
                      </a:endParaRPr>
                    </a:p>
                  </a:txBody>
                  <a:tcPr marL="68580" marR="68580" marT="36195" marB="36195" anchor="ctr"/>
                </a:tc>
                <a:tc>
                  <a:txBody>
                    <a:bodyPr/>
                    <a:lstStyle/>
                    <a:p>
                      <a:pPr algn="ctr"/>
                      <a:r>
                        <a:rPr lang="en-GB" sz="3200" dirty="0">
                          <a:effectLst/>
                        </a:rPr>
                        <a:t>2022</a:t>
                      </a:r>
                      <a:endParaRPr lang="en-GB" sz="3600" dirty="0">
                        <a:effectLst/>
                        <a:latin typeface="Times New Roman" panose="02020603050405020304" pitchFamily="18" charset="0"/>
                      </a:endParaRPr>
                    </a:p>
                  </a:txBody>
                  <a:tcPr marL="68580" marR="68580" marT="36195" marB="36195" anchor="ctr"/>
                </a:tc>
                <a:extLst>
                  <a:ext uri="{0D108BD9-81ED-4DB2-BD59-A6C34878D82A}">
                    <a16:rowId xmlns:a16="http://schemas.microsoft.com/office/drawing/2014/main" val="2370093201"/>
                  </a:ext>
                </a:extLst>
              </a:tr>
              <a:tr h="786384">
                <a:tc>
                  <a:txBody>
                    <a:bodyPr/>
                    <a:lstStyle/>
                    <a:p>
                      <a:pPr algn="ctr"/>
                      <a:endParaRPr lang="en-GB" sz="3600" dirty="0">
                        <a:effectLst/>
                        <a:latin typeface="Times New Roman" panose="02020603050405020304" pitchFamily="18" charset="0"/>
                      </a:endParaRPr>
                    </a:p>
                  </a:txBody>
                  <a:tcPr marL="68580" marR="68580" marT="36195" marB="36195" anchor="ctr"/>
                </a:tc>
                <a:tc>
                  <a:txBody>
                    <a:bodyPr/>
                    <a:lstStyle/>
                    <a:p>
                      <a:pPr algn="ctr"/>
                      <a:endParaRPr lang="en-GB" sz="3600" dirty="0">
                        <a:effectLst/>
                        <a:latin typeface="Times New Roman" panose="02020603050405020304" pitchFamily="18" charset="0"/>
                      </a:endParaRPr>
                    </a:p>
                  </a:txBody>
                  <a:tcPr marL="68580" marR="68580" marT="36195" marB="36195" anchor="ctr"/>
                </a:tc>
                <a:tc>
                  <a:txBody>
                    <a:bodyPr/>
                    <a:lstStyle/>
                    <a:p>
                      <a:pPr algn="ctr"/>
                      <a:endParaRPr lang="en-GB" sz="3600" dirty="0">
                        <a:effectLst/>
                        <a:latin typeface="Times New Roman" panose="02020603050405020304" pitchFamily="18" charset="0"/>
                      </a:endParaRPr>
                    </a:p>
                  </a:txBody>
                  <a:tcPr marL="68580" marR="68580" marT="36195" marB="36195" anchor="ctr"/>
                </a:tc>
                <a:tc>
                  <a:txBody>
                    <a:bodyPr/>
                    <a:lstStyle/>
                    <a:p>
                      <a:pPr algn="ctr"/>
                      <a:endParaRPr lang="en-GB" sz="3600" dirty="0">
                        <a:effectLst/>
                        <a:latin typeface="Times New Roman" panose="02020603050405020304" pitchFamily="18" charset="0"/>
                      </a:endParaRPr>
                    </a:p>
                  </a:txBody>
                  <a:tcPr marL="68580" marR="68580" marT="36195" marB="36195" anchor="ctr"/>
                </a:tc>
                <a:tc>
                  <a:txBody>
                    <a:bodyPr/>
                    <a:lstStyle/>
                    <a:p>
                      <a:pPr algn="ctr"/>
                      <a:endParaRPr lang="en-GB" sz="3600" dirty="0">
                        <a:effectLst/>
                        <a:latin typeface="Times New Roman" panose="02020603050405020304" pitchFamily="18" charset="0"/>
                      </a:endParaRPr>
                    </a:p>
                  </a:txBody>
                  <a:tcPr marL="68580" marR="68580" marT="36195" marB="36195" anchor="ctr"/>
                </a:tc>
                <a:extLst>
                  <a:ext uri="{0D108BD9-81ED-4DB2-BD59-A6C34878D82A}">
                    <a16:rowId xmlns:a16="http://schemas.microsoft.com/office/drawing/2014/main" val="1353808968"/>
                  </a:ext>
                </a:extLst>
              </a:tr>
            </a:tbl>
          </a:graphicData>
        </a:graphic>
      </p:graphicFrame>
    </p:spTree>
    <p:extLst>
      <p:ext uri="{BB962C8B-B14F-4D97-AF65-F5344CB8AC3E}">
        <p14:creationId xmlns:p14="http://schemas.microsoft.com/office/powerpoint/2010/main" val="15780797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153C78-991E-4F24-88C0-783BECF6E368}"/>
              </a:ext>
            </a:extLst>
          </p:cNvPr>
          <p:cNvSpPr>
            <a:spLocks noGrp="1"/>
          </p:cNvSpPr>
          <p:nvPr>
            <p:ph type="title"/>
          </p:nvPr>
        </p:nvSpPr>
        <p:spPr/>
        <p:txBody>
          <a:bodyPr/>
          <a:lstStyle/>
          <a:p>
            <a:r>
              <a:rPr lang="en-GB" dirty="0">
                <a:latin typeface="Arial" panose="020B0604020202020204" pitchFamily="34" charset="0"/>
                <a:cs typeface="Arial" panose="020B0604020202020204" pitchFamily="34" charset="0"/>
              </a:rPr>
              <a:t>Valid data to report </a:t>
            </a:r>
            <a:r>
              <a:rPr lang="en-GB" b="1" dirty="0">
                <a:latin typeface="Arial" panose="020B0604020202020204" pitchFamily="34" charset="0"/>
                <a:cs typeface="Arial" panose="020B0604020202020204" pitchFamily="34" charset="0"/>
              </a:rPr>
              <a:t>change in VA </a:t>
            </a:r>
            <a:br>
              <a:rPr lang="en-GB" dirty="0">
                <a:latin typeface="Arial" panose="020B0604020202020204" pitchFamily="34" charset="0"/>
                <a:cs typeface="Arial" panose="020B0604020202020204" pitchFamily="34" charset="0"/>
              </a:rPr>
            </a:br>
            <a:r>
              <a:rPr lang="en-GB" dirty="0">
                <a:latin typeface="Arial" panose="020B0604020202020204" pitchFamily="34" charset="0"/>
                <a:cs typeface="Arial" panose="020B0604020202020204" pitchFamily="34" charset="0"/>
              </a:rPr>
              <a:t>between pre- and post-op visits</a:t>
            </a:r>
          </a:p>
        </p:txBody>
      </p:sp>
      <p:sp>
        <p:nvSpPr>
          <p:cNvPr id="3" name="Content Placeholder 2">
            <a:extLst>
              <a:ext uri="{FF2B5EF4-FFF2-40B4-BE49-F238E27FC236}">
                <a16:creationId xmlns:a16="http://schemas.microsoft.com/office/drawing/2014/main" id="{50BA88C3-7E8A-4B05-B7DF-7F038185ED04}"/>
              </a:ext>
            </a:extLst>
          </p:cNvPr>
          <p:cNvSpPr>
            <a:spLocks noGrp="1"/>
          </p:cNvSpPr>
          <p:nvPr>
            <p:ph idx="1"/>
          </p:nvPr>
        </p:nvSpPr>
        <p:spPr>
          <a:xfrm>
            <a:off x="500744" y="1577975"/>
            <a:ext cx="11288485" cy="4311198"/>
          </a:xfrm>
        </p:spPr>
        <p:txBody>
          <a:bodyPr/>
          <a:lstStyle/>
          <a:p>
            <a:pPr marL="457200" indent="-457200" algn="l">
              <a:buFont typeface="Arial" panose="020B0604020202020204" pitchFamily="34" charset="0"/>
              <a:buChar char="•"/>
            </a:pPr>
            <a:r>
              <a:rPr lang="en-GB" dirty="0">
                <a:solidFill>
                  <a:schemeClr val="tx1"/>
                </a:solidFill>
                <a:latin typeface="Arial" panose="020B0604020202020204" pitchFamily="34" charset="0"/>
                <a:cs typeface="Arial" panose="020B0604020202020204" pitchFamily="34" charset="0"/>
              </a:rPr>
              <a:t>National proportion for 22/23 audit year = 64.4%</a:t>
            </a:r>
          </a:p>
          <a:p>
            <a:pPr marL="457200" indent="-457200" algn="l">
              <a:buFont typeface="Arial" panose="020B0604020202020204" pitchFamily="34" charset="0"/>
              <a:buChar char="•"/>
            </a:pPr>
            <a:r>
              <a:rPr lang="en-GB" dirty="0">
                <a:solidFill>
                  <a:schemeClr val="tx1"/>
                </a:solidFill>
                <a:latin typeface="Arial" panose="020B0604020202020204" pitchFamily="34" charset="0"/>
                <a:cs typeface="Arial" panose="020B0604020202020204" pitchFamily="34" charset="0"/>
              </a:rPr>
              <a:t>Your centre proportion this year		= XX%</a:t>
            </a:r>
          </a:p>
        </p:txBody>
      </p:sp>
      <p:graphicFrame>
        <p:nvGraphicFramePr>
          <p:cNvPr id="4" name="Table 3">
            <a:extLst>
              <a:ext uri="{FF2B5EF4-FFF2-40B4-BE49-F238E27FC236}">
                <a16:creationId xmlns:a16="http://schemas.microsoft.com/office/drawing/2014/main" id="{4C8ED2FD-51F9-4A37-B33E-0A903C6B18E9}"/>
              </a:ext>
            </a:extLst>
          </p:cNvPr>
          <p:cNvGraphicFramePr>
            <a:graphicFrameLocks noGrp="1"/>
          </p:cNvGraphicFramePr>
          <p:nvPr>
            <p:extLst>
              <p:ext uri="{D42A27DB-BD31-4B8C-83A1-F6EECF244321}">
                <p14:modId xmlns:p14="http://schemas.microsoft.com/office/powerpoint/2010/main" val="4040325793"/>
              </p:ext>
            </p:extLst>
          </p:nvPr>
        </p:nvGraphicFramePr>
        <p:xfrm>
          <a:off x="581406" y="3523488"/>
          <a:ext cx="11029188" cy="2036064"/>
        </p:xfrm>
        <a:graphic>
          <a:graphicData uri="http://schemas.openxmlformats.org/drawingml/2006/table">
            <a:tbl>
              <a:tblPr firstRow="1"/>
              <a:tblGrid>
                <a:gridCol w="1704563">
                  <a:extLst>
                    <a:ext uri="{9D8B030D-6E8A-4147-A177-3AD203B41FA5}">
                      <a16:colId xmlns:a16="http://schemas.microsoft.com/office/drawing/2014/main" val="1306145404"/>
                    </a:ext>
                  </a:extLst>
                </a:gridCol>
                <a:gridCol w="2437223">
                  <a:extLst>
                    <a:ext uri="{9D8B030D-6E8A-4147-A177-3AD203B41FA5}">
                      <a16:colId xmlns:a16="http://schemas.microsoft.com/office/drawing/2014/main" val="598351036"/>
                    </a:ext>
                  </a:extLst>
                </a:gridCol>
                <a:gridCol w="2534413">
                  <a:extLst>
                    <a:ext uri="{9D8B030D-6E8A-4147-A177-3AD203B41FA5}">
                      <a16:colId xmlns:a16="http://schemas.microsoft.com/office/drawing/2014/main" val="2499407987"/>
                    </a:ext>
                  </a:extLst>
                </a:gridCol>
                <a:gridCol w="2648426">
                  <a:extLst>
                    <a:ext uri="{9D8B030D-6E8A-4147-A177-3AD203B41FA5}">
                      <a16:colId xmlns:a16="http://schemas.microsoft.com/office/drawing/2014/main" val="3550476104"/>
                    </a:ext>
                  </a:extLst>
                </a:gridCol>
                <a:gridCol w="1704563">
                  <a:extLst>
                    <a:ext uri="{9D8B030D-6E8A-4147-A177-3AD203B41FA5}">
                      <a16:colId xmlns:a16="http://schemas.microsoft.com/office/drawing/2014/main" val="4250800040"/>
                    </a:ext>
                  </a:extLst>
                </a:gridCol>
              </a:tblGrid>
              <a:tr h="1269053">
                <a:tc>
                  <a:txBody>
                    <a:bodyPr/>
                    <a:lstStyle/>
                    <a:p>
                      <a:pPr algn="ctr"/>
                      <a:r>
                        <a:rPr lang="en-GB" sz="18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Number of eligible Ops</a:t>
                      </a:r>
                      <a:endParaRPr lang="en-GB" sz="2000" dirty="0">
                        <a:effectLst/>
                        <a:latin typeface="Arial" panose="020B0604020202020204" pitchFamily="34" charset="0"/>
                        <a:cs typeface="Arial" panose="020B0604020202020204" pitchFamily="34" charset="0"/>
                      </a:endParaRPr>
                    </a:p>
                  </a:txBody>
                  <a:tcPr marL="68580" marR="68580" marT="36195" marB="36195" anchor="ctr">
                    <a:lnL>
                      <a:noFill/>
                    </a:lnL>
                    <a:lnR w="28575" cap="flat" cmpd="sng" algn="ctr">
                      <a:solidFill>
                        <a:srgbClr val="FFFFFF"/>
                      </a:solidFill>
                      <a:prstDash val="solid"/>
                      <a:round/>
                      <a:headEnd type="none" w="med" len="med"/>
                      <a:tailEnd type="none" w="med" len="med"/>
                    </a:lnR>
                    <a:lnT>
                      <a:noFill/>
                    </a:lnT>
                    <a:lnB w="28575" cap="flat" cmpd="sng" algn="ctr">
                      <a:solidFill>
                        <a:srgbClr val="FFFFFF"/>
                      </a:solidFill>
                      <a:prstDash val="solid"/>
                      <a:round/>
                      <a:headEnd type="none" w="med" len="med"/>
                      <a:tailEnd type="none" w="med" len="med"/>
                    </a:lnB>
                    <a:solidFill>
                      <a:srgbClr val="49B1BA"/>
                    </a:solidFill>
                  </a:tcPr>
                </a:tc>
                <a:tc>
                  <a:txBody>
                    <a:bodyPr/>
                    <a:lstStyle/>
                    <a:p>
                      <a:pPr algn="ctr"/>
                      <a:r>
                        <a:rPr lang="en-GB" sz="18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with preop VA data</a:t>
                      </a:r>
                      <a:endParaRPr lang="en-GB" sz="2000" dirty="0">
                        <a:effectLst/>
                        <a:latin typeface="Arial" panose="020B0604020202020204" pitchFamily="34" charset="0"/>
                        <a:cs typeface="Arial" panose="020B0604020202020204" pitchFamily="34" charset="0"/>
                      </a:endParaRPr>
                    </a:p>
                  </a:txBody>
                  <a:tcPr marL="68580" marR="6858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a:noFill/>
                    </a:lnT>
                    <a:lnB w="28575" cap="flat" cmpd="sng" algn="ctr">
                      <a:solidFill>
                        <a:srgbClr val="FFFFFF"/>
                      </a:solidFill>
                      <a:prstDash val="solid"/>
                      <a:round/>
                      <a:headEnd type="none" w="med" len="med"/>
                      <a:tailEnd type="none" w="med" len="med"/>
                    </a:lnB>
                    <a:solidFill>
                      <a:srgbClr val="49B1BA"/>
                    </a:solidFill>
                  </a:tcPr>
                </a:tc>
                <a:tc>
                  <a:txBody>
                    <a:bodyPr/>
                    <a:lstStyle/>
                    <a:p>
                      <a:pPr algn="ctr"/>
                      <a:r>
                        <a:rPr lang="en-GB" sz="18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Number eligible for postop VA results</a:t>
                      </a:r>
                      <a:endParaRPr lang="en-GB" sz="2000" dirty="0">
                        <a:effectLst/>
                        <a:latin typeface="Arial" panose="020B0604020202020204" pitchFamily="34" charset="0"/>
                        <a:cs typeface="Arial" panose="020B0604020202020204" pitchFamily="34" charset="0"/>
                      </a:endParaRPr>
                    </a:p>
                  </a:txBody>
                  <a:tcPr marL="68580" marR="6858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a:noFill/>
                    </a:lnT>
                    <a:lnB w="28575" cap="flat" cmpd="sng" algn="ctr">
                      <a:solidFill>
                        <a:srgbClr val="FFFFFF"/>
                      </a:solidFill>
                      <a:prstDash val="solid"/>
                      <a:round/>
                      <a:headEnd type="none" w="med" len="med"/>
                      <a:tailEnd type="none" w="med" len="med"/>
                    </a:lnB>
                    <a:solidFill>
                      <a:srgbClr val="49B1BA"/>
                    </a:solidFill>
                  </a:tcPr>
                </a:tc>
                <a:tc>
                  <a:txBody>
                    <a:bodyPr/>
                    <a:lstStyle/>
                    <a:p>
                      <a:pPr algn="ctr"/>
                      <a:r>
                        <a:rPr lang="en-GB" sz="18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with postop VA data</a:t>
                      </a:r>
                      <a:endParaRPr lang="en-GB" sz="2000" dirty="0">
                        <a:effectLst/>
                        <a:latin typeface="Arial" panose="020B0604020202020204" pitchFamily="34" charset="0"/>
                        <a:cs typeface="Arial" panose="020B0604020202020204" pitchFamily="34" charset="0"/>
                      </a:endParaRPr>
                    </a:p>
                  </a:txBody>
                  <a:tcPr marL="68580" marR="6858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a:noFill/>
                    </a:lnT>
                    <a:lnB w="28575" cap="flat" cmpd="sng" algn="ctr">
                      <a:solidFill>
                        <a:srgbClr val="FFFFFF"/>
                      </a:solidFill>
                      <a:prstDash val="solid"/>
                      <a:round/>
                      <a:headEnd type="none" w="med" len="med"/>
                      <a:tailEnd type="none" w="med" len="med"/>
                    </a:lnB>
                    <a:solidFill>
                      <a:srgbClr val="49B1BA"/>
                    </a:solidFill>
                  </a:tcPr>
                </a:tc>
                <a:tc>
                  <a:txBody>
                    <a:bodyPr/>
                    <a:lstStyle/>
                    <a:p>
                      <a:pPr algn="ctr"/>
                      <a:r>
                        <a:rPr lang="en-GB" sz="18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with change in VA data</a:t>
                      </a:r>
                      <a:endParaRPr lang="en-GB" sz="2000" dirty="0">
                        <a:effectLst/>
                        <a:latin typeface="Arial" panose="020B0604020202020204" pitchFamily="34" charset="0"/>
                        <a:cs typeface="Arial" panose="020B0604020202020204" pitchFamily="34" charset="0"/>
                      </a:endParaRPr>
                    </a:p>
                  </a:txBody>
                  <a:tcPr marL="68580" marR="68580" marT="36195" marB="36195" anchor="ctr">
                    <a:lnL w="28575" cap="flat" cmpd="sng" algn="ctr">
                      <a:solidFill>
                        <a:srgbClr val="FFFFFF"/>
                      </a:solidFill>
                      <a:prstDash val="solid"/>
                      <a:round/>
                      <a:headEnd type="none" w="med" len="med"/>
                      <a:tailEnd type="none" w="med" len="med"/>
                    </a:lnL>
                    <a:lnR>
                      <a:noFill/>
                    </a:lnR>
                    <a:lnT>
                      <a:noFill/>
                    </a:lnT>
                    <a:lnB w="28575" cap="flat" cmpd="sng" algn="ctr">
                      <a:solidFill>
                        <a:srgbClr val="FFFFFF"/>
                      </a:solidFill>
                      <a:prstDash val="solid"/>
                      <a:round/>
                      <a:headEnd type="none" w="med" len="med"/>
                      <a:tailEnd type="none" w="med" len="med"/>
                    </a:lnB>
                    <a:solidFill>
                      <a:srgbClr val="49B1BA"/>
                    </a:solidFill>
                  </a:tcPr>
                </a:tc>
                <a:extLst>
                  <a:ext uri="{0D108BD9-81ED-4DB2-BD59-A6C34878D82A}">
                    <a16:rowId xmlns:a16="http://schemas.microsoft.com/office/drawing/2014/main" val="524986515"/>
                  </a:ext>
                </a:extLst>
              </a:tr>
              <a:tr h="767011">
                <a:tc>
                  <a:txBody>
                    <a:bodyPr/>
                    <a:lstStyle/>
                    <a:p>
                      <a:pPr algn="ctr"/>
                      <a:endParaRPr lang="en-GB" sz="2800" dirty="0">
                        <a:effectLst/>
                        <a:latin typeface="Times New Roman" panose="02020603050405020304" pitchFamily="18" charset="0"/>
                      </a:endParaRPr>
                    </a:p>
                  </a:txBody>
                  <a:tcPr marL="68580" marR="68580" marT="36195" marB="36195" anchor="ctr">
                    <a:lnL>
                      <a:noFill/>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a:noFill/>
                    </a:lnB>
                    <a:solidFill>
                      <a:srgbClr val="DAEFF1"/>
                    </a:solidFill>
                  </a:tcPr>
                </a:tc>
                <a:tc>
                  <a:txBody>
                    <a:bodyPr/>
                    <a:lstStyle/>
                    <a:p>
                      <a:pPr algn="ctr"/>
                      <a:endParaRPr lang="en-GB" sz="2800" dirty="0">
                        <a:effectLst/>
                        <a:latin typeface="Times New Roman" panose="02020603050405020304" pitchFamily="18" charset="0"/>
                      </a:endParaRPr>
                    </a:p>
                  </a:txBody>
                  <a:tcPr marL="68580" marR="6858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a:noFill/>
                    </a:lnB>
                    <a:solidFill>
                      <a:srgbClr val="DAEFF1"/>
                    </a:solidFill>
                  </a:tcPr>
                </a:tc>
                <a:tc>
                  <a:txBody>
                    <a:bodyPr/>
                    <a:lstStyle/>
                    <a:p>
                      <a:pPr algn="ctr"/>
                      <a:endParaRPr lang="en-GB" sz="2800" dirty="0">
                        <a:effectLst/>
                        <a:latin typeface="Times New Roman" panose="02020603050405020304" pitchFamily="18" charset="0"/>
                      </a:endParaRPr>
                    </a:p>
                  </a:txBody>
                  <a:tcPr marL="68580" marR="6858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a:noFill/>
                    </a:lnB>
                    <a:solidFill>
                      <a:srgbClr val="DAEFF1"/>
                    </a:solidFill>
                  </a:tcPr>
                </a:tc>
                <a:tc>
                  <a:txBody>
                    <a:bodyPr/>
                    <a:lstStyle/>
                    <a:p>
                      <a:pPr algn="ctr"/>
                      <a:endParaRPr lang="en-GB" sz="2800" dirty="0">
                        <a:effectLst/>
                        <a:latin typeface="Times New Roman" panose="02020603050405020304" pitchFamily="18" charset="0"/>
                      </a:endParaRPr>
                    </a:p>
                  </a:txBody>
                  <a:tcPr marL="68580" marR="6858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a:noFill/>
                    </a:lnB>
                    <a:solidFill>
                      <a:srgbClr val="DAEFF1"/>
                    </a:solidFill>
                  </a:tcPr>
                </a:tc>
                <a:tc>
                  <a:txBody>
                    <a:bodyPr/>
                    <a:lstStyle/>
                    <a:p>
                      <a:pPr algn="ctr"/>
                      <a:endParaRPr lang="en-GB" sz="2800" dirty="0">
                        <a:effectLst/>
                        <a:latin typeface="Times New Roman" panose="02020603050405020304" pitchFamily="18" charset="0"/>
                      </a:endParaRPr>
                    </a:p>
                  </a:txBody>
                  <a:tcPr marL="68580" marR="68580" marT="36195" marB="36195" anchor="ctr">
                    <a:lnL w="28575" cap="flat" cmpd="sng" algn="ctr">
                      <a:solidFill>
                        <a:srgbClr val="FFFFFF"/>
                      </a:solidFill>
                      <a:prstDash val="solid"/>
                      <a:round/>
                      <a:headEnd type="none" w="med" len="med"/>
                      <a:tailEnd type="none" w="med" len="med"/>
                    </a:lnL>
                    <a:lnR>
                      <a:noFill/>
                    </a:lnR>
                    <a:lnT w="28575" cap="flat" cmpd="sng" algn="ctr">
                      <a:solidFill>
                        <a:srgbClr val="FFFFFF"/>
                      </a:solidFill>
                      <a:prstDash val="solid"/>
                      <a:round/>
                      <a:headEnd type="none" w="med" len="med"/>
                      <a:tailEnd type="none" w="med" len="med"/>
                    </a:lnT>
                    <a:lnB>
                      <a:noFill/>
                    </a:lnB>
                    <a:solidFill>
                      <a:srgbClr val="DAEFF1"/>
                    </a:solidFill>
                  </a:tcPr>
                </a:tc>
                <a:extLst>
                  <a:ext uri="{0D108BD9-81ED-4DB2-BD59-A6C34878D82A}">
                    <a16:rowId xmlns:a16="http://schemas.microsoft.com/office/drawing/2014/main" val="185463750"/>
                  </a:ext>
                </a:extLst>
              </a:tr>
            </a:tbl>
          </a:graphicData>
        </a:graphic>
      </p:graphicFrame>
    </p:spTree>
    <p:extLst>
      <p:ext uri="{BB962C8B-B14F-4D97-AF65-F5344CB8AC3E}">
        <p14:creationId xmlns:p14="http://schemas.microsoft.com/office/powerpoint/2010/main" val="2864783586"/>
      </p:ext>
    </p:extLst>
  </p:cSld>
  <p:clrMapOvr>
    <a:masterClrMapping/>
  </p:clrMapOvr>
</p:sld>
</file>

<file path=ppt/theme/theme1.xml><?xml version="1.0" encoding="utf-8"?>
<a:theme xmlns:a="http://schemas.openxmlformats.org/drawingml/2006/main" name="1_Office Theme">
  <a:themeElements>
    <a:clrScheme name="RCOphth">
      <a:dk1>
        <a:srgbClr val="000000"/>
      </a:dk1>
      <a:lt1>
        <a:srgbClr val="FFFFFF"/>
      </a:lt1>
      <a:dk2>
        <a:srgbClr val="575756"/>
      </a:dk2>
      <a:lt2>
        <a:srgbClr val="C0C0C0"/>
      </a:lt2>
      <a:accent1>
        <a:srgbClr val="49B0B8"/>
      </a:accent1>
      <a:accent2>
        <a:srgbClr val="41B7E5"/>
      </a:accent2>
      <a:accent3>
        <a:srgbClr val="6393C2"/>
      </a:accent3>
      <a:accent4>
        <a:srgbClr val="6974B1"/>
      </a:accent4>
      <a:accent5>
        <a:srgbClr val="8F6BA4"/>
      </a:accent5>
      <a:accent6>
        <a:srgbClr val="49B0B8"/>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RCOphth" id="{DC36D95F-2C13-C54C-84A0-3CD406D2E7C1}" vid="{27336C5F-9C6A-AF49-97AC-0E53C6444DB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2274</Words>
  <Application>Microsoft Office PowerPoint</Application>
  <PresentationFormat>Widescreen</PresentationFormat>
  <Paragraphs>295</Paragraphs>
  <Slides>31</Slides>
  <Notes>23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31</vt:i4>
      </vt:variant>
    </vt:vector>
  </HeadingPairs>
  <TitlesOfParts>
    <vt:vector size="36" baseType="lpstr">
      <vt:lpstr>Arial</vt:lpstr>
      <vt:lpstr>Calibri</vt:lpstr>
      <vt:lpstr>Lucida Grande</vt:lpstr>
      <vt:lpstr>Times New Roman</vt:lpstr>
      <vt:lpstr>1_Office Theme</vt:lpstr>
      <vt:lpstr> Organisation Name xxx NOD Cataract Audit  </vt:lpstr>
      <vt:lpstr>Individual Surgeon’s access to NOD data</vt:lpstr>
      <vt:lpstr> Part 1: Capturing the data for Cataract Audit  </vt:lpstr>
      <vt:lpstr>How are we doing recording data  and  getting feedback after surgery ?</vt:lpstr>
      <vt:lpstr>Case Ascertainment </vt:lpstr>
      <vt:lpstr>Valid Preoperative VA data recorded</vt:lpstr>
      <vt:lpstr>Postoperative VA data breakdown 22-23</vt:lpstr>
      <vt:lpstr>Valid Postoperative VA data recorded</vt:lpstr>
      <vt:lpstr>Valid data to report change in VA  between pre- and post-op visits</vt:lpstr>
      <vt:lpstr>Action points</vt:lpstr>
      <vt:lpstr> Part 2: Complications </vt:lpstr>
      <vt:lpstr>Vision Loss</vt:lpstr>
      <vt:lpstr>Vision Loss</vt:lpstr>
      <vt:lpstr>Posterior Capsule Rupture  is associated with: </vt:lpstr>
      <vt:lpstr>Posterior Capsule Rupture (PCR) defined as: </vt:lpstr>
      <vt:lpstr>PCR rate</vt:lpstr>
      <vt:lpstr>UK NOD Trends in PCR 2010/11 – 2022/23</vt:lpstr>
      <vt:lpstr>Your Centre PCR 2018/19 – 2022/23</vt:lpstr>
      <vt:lpstr>Action points</vt:lpstr>
      <vt:lpstr>Optional sections depending on local practice and audit priorities  – delete or include as deemed appropriate</vt:lpstr>
      <vt:lpstr> Part 3: Training </vt:lpstr>
      <vt:lpstr>Contribution to training – national data</vt:lpstr>
      <vt:lpstr>Contribution to training</vt:lpstr>
      <vt:lpstr>GMC 2022 National Training Survey</vt:lpstr>
      <vt:lpstr>Your Centre 2022-23</vt:lpstr>
      <vt:lpstr>Action points</vt:lpstr>
      <vt:lpstr> Part 4: Immediate Sequential Bilateral Cataract Surgery (ISBCS) </vt:lpstr>
      <vt:lpstr>ISBCS National Data – 2022-23</vt:lpstr>
      <vt:lpstr> Part 4: Conclusions </vt:lpstr>
      <vt:lpstr>Action points</vt:lpstr>
      <vt:lpstr>Thank you for supporting the RCOphth NOD  www.nodaudit.org.uk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XX NHS Trust  NOD Cataract Audit</dc:title>
  <dc:creator>John Buchan</dc:creator>
  <cp:lastModifiedBy>John Buchan</cp:lastModifiedBy>
  <cp:revision>70</cp:revision>
  <dcterms:created xsi:type="dcterms:W3CDTF">2023-08-02T13:41:49Z</dcterms:created>
  <dcterms:modified xsi:type="dcterms:W3CDTF">2024-05-01T13:46:55Z</dcterms:modified>
</cp:coreProperties>
</file>